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1"/>
  </p:sldMasterIdLst>
  <p:sldIdLst>
    <p:sldId id="256" r:id="rId2"/>
    <p:sldId id="320" r:id="rId3"/>
    <p:sldId id="321" r:id="rId4"/>
    <p:sldId id="260" r:id="rId5"/>
    <p:sldId id="264" r:id="rId6"/>
    <p:sldId id="261" r:id="rId7"/>
    <p:sldId id="262" r:id="rId8"/>
    <p:sldId id="263" r:id="rId9"/>
    <p:sldId id="265" r:id="rId10"/>
    <p:sldId id="322" r:id="rId11"/>
    <p:sldId id="323" r:id="rId12"/>
    <p:sldId id="272" r:id="rId13"/>
    <p:sldId id="273" r:id="rId14"/>
    <p:sldId id="274" r:id="rId15"/>
    <p:sldId id="275" r:id="rId16"/>
    <p:sldId id="326" r:id="rId17"/>
    <p:sldId id="327" r:id="rId18"/>
    <p:sldId id="276" r:id="rId19"/>
    <p:sldId id="293" r:id="rId20"/>
    <p:sldId id="291" r:id="rId21"/>
    <p:sldId id="295" r:id="rId22"/>
    <p:sldId id="296" r:id="rId23"/>
    <p:sldId id="297" r:id="rId24"/>
    <p:sldId id="298" r:id="rId25"/>
    <p:sldId id="313" r:id="rId26"/>
    <p:sldId id="314" r:id="rId27"/>
    <p:sldId id="318" r:id="rId28"/>
    <p:sldId id="310" r:id="rId29"/>
    <p:sldId id="290" r:id="rId30"/>
    <p:sldId id="306" r:id="rId31"/>
    <p:sldId id="287" r:id="rId32"/>
    <p:sldId id="289" r:id="rId33"/>
    <p:sldId id="299" r:id="rId34"/>
    <p:sldId id="301" r:id="rId35"/>
    <p:sldId id="308" r:id="rId36"/>
    <p:sldId id="307" r:id="rId37"/>
    <p:sldId id="324" r:id="rId38"/>
    <p:sldId id="302" r:id="rId39"/>
    <p:sldId id="309" r:id="rId40"/>
    <p:sldId id="303" r:id="rId41"/>
    <p:sldId id="304" r:id="rId42"/>
    <p:sldId id="305" r:id="rId43"/>
    <p:sldId id="28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680" autoAdjust="0"/>
  </p:normalViewPr>
  <p:slideViewPr>
    <p:cSldViewPr snapToGrid="0" snapToObjects="1">
      <p:cViewPr>
        <p:scale>
          <a:sx n="100" d="100"/>
          <a:sy n="100" d="100"/>
        </p:scale>
        <p:origin x="-112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F89B630-415C-3E49-B436-60E9DC1FC576}" type="datetimeFigureOut">
              <a:rPr lang="en-US" smtClean="0"/>
              <a:t>6/14/18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9B630-415C-3E49-B436-60E9DC1FC576}" type="datetimeFigureOut">
              <a:rPr lang="en-US" smtClean="0"/>
              <a:t>6/14/18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9FA5A-B2A2-9346-B234-DC8F8414061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F89B630-415C-3E49-B436-60E9DC1FC576}" type="datetimeFigureOut">
              <a:rPr lang="en-US" smtClean="0"/>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F89B630-415C-3E49-B436-60E9DC1FC576}" type="datetimeFigureOut">
              <a:rPr lang="en-US" smtClean="0"/>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9FA5A-B2A2-9346-B234-DC8F8414061F}"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F89B630-415C-3E49-B436-60E9DC1FC576}" type="datetimeFigureOut">
              <a:rPr lang="en-US" smtClean="0"/>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9FA5A-B2A2-9346-B234-DC8F8414061F}"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F89B630-415C-3E49-B436-60E9DC1FC576}" type="datetimeFigureOut">
              <a:rPr lang="en-US" smtClean="0"/>
              <a:t>6/14/18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9FA5A-B2A2-9346-B234-DC8F8414061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F89B630-415C-3E49-B436-60E9DC1FC576}" type="datetimeFigureOut">
              <a:rPr lang="en-US" smtClean="0"/>
              <a:t>6/14/18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9FA5A-B2A2-9346-B234-DC8F8414061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F89B630-415C-3E49-B436-60E9DC1FC576}" type="datetimeFigureOut">
              <a:rPr lang="en-US" smtClean="0"/>
              <a:t>6/14/18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9FA5A-B2A2-9346-B234-DC8F8414061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F89B630-415C-3E49-B436-60E9DC1FC576}" type="datetimeFigureOut">
              <a:rPr lang="en-US" smtClean="0"/>
              <a:t>6/14/18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9FA5A-B2A2-9346-B234-DC8F841406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F89B630-415C-3E49-B436-60E9DC1FC576}" type="datetimeFigureOut">
              <a:rPr lang="en-US" smtClean="0"/>
              <a:t>6/14/18</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489FA5A-B2A2-9346-B234-DC8F8414061F}"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F89B630-415C-3E49-B436-60E9DC1FC576}" type="datetimeFigureOut">
              <a:rPr lang="en-US" smtClean="0"/>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9FA5A-B2A2-9346-B234-DC8F841406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F89B630-415C-3E49-B436-60E9DC1FC576}" type="datetimeFigureOut">
              <a:rPr lang="en-US" smtClean="0"/>
              <a:t>6/14/18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9FA5A-B2A2-9346-B234-DC8F841406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F89B630-415C-3E49-B436-60E9DC1FC576}" type="datetimeFigureOut">
              <a:rPr lang="en-US" smtClean="0"/>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9FA5A-B2A2-9346-B234-DC8F8414061F}"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F89B630-415C-3E49-B436-60E9DC1FC576}" type="datetimeFigureOut">
              <a:rPr lang="en-US" smtClean="0"/>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9FA5A-B2A2-9346-B234-DC8F8414061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F89B630-415C-3E49-B436-60E9DC1FC576}" type="datetimeFigureOut">
              <a:rPr lang="en-US" smtClean="0"/>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9FA5A-B2A2-9346-B234-DC8F8414061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F89B630-415C-3E49-B436-60E9DC1FC576}" type="datetimeFigureOut">
              <a:rPr lang="en-US" smtClean="0"/>
              <a:t>6/14/18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9FA5A-B2A2-9346-B234-DC8F841406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F89B630-415C-3E49-B436-60E9DC1FC576}" type="datetimeFigureOut">
              <a:rPr lang="en-US" smtClean="0"/>
              <a:t>6/14/18</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A489FA5A-B2A2-9346-B234-DC8F841406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smantlingracism.org/racism-defined.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s://library.louisville.edu/ekstrom/criticalthinking/assump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b="1" dirty="0" smtClean="0">
                <a:solidFill>
                  <a:schemeClr val="bg2">
                    <a:lumMod val="20000"/>
                    <a:lumOff val="80000"/>
                  </a:schemeClr>
                </a:solidFill>
              </a:rPr>
              <a:t>Unintended Consequences </a:t>
            </a:r>
            <a:endParaRPr lang="en-US" sz="4000" b="1" dirty="0">
              <a:solidFill>
                <a:schemeClr val="bg2">
                  <a:lumMod val="20000"/>
                  <a:lumOff val="80000"/>
                </a:schemeClr>
              </a:solidFill>
            </a:endParaRPr>
          </a:p>
        </p:txBody>
      </p:sp>
      <p:sp>
        <p:nvSpPr>
          <p:cNvPr id="5" name="Subtitle 4"/>
          <p:cNvSpPr>
            <a:spLocks noGrp="1"/>
          </p:cNvSpPr>
          <p:nvPr>
            <p:ph type="subTitle" idx="1"/>
          </p:nvPr>
        </p:nvSpPr>
        <p:spPr/>
        <p:txBody>
          <a:bodyPr>
            <a:normAutofit/>
          </a:bodyPr>
          <a:lstStyle/>
          <a:p>
            <a:r>
              <a:rPr lang="en-US" dirty="0"/>
              <a:t>How to Reduce Exclusionary Practices In Our Organizations and Communities </a:t>
            </a:r>
          </a:p>
        </p:txBody>
      </p:sp>
    </p:spTree>
    <p:extLst>
      <p:ext uri="{BB962C8B-B14F-4D97-AF65-F5344CB8AC3E}">
        <p14:creationId xmlns:p14="http://schemas.microsoft.com/office/powerpoint/2010/main" val="9011682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5756" y="2912846"/>
            <a:ext cx="7143468" cy="1323439"/>
          </a:xfrm>
          <a:prstGeom prst="rect">
            <a:avLst/>
          </a:prstGeom>
          <a:noFill/>
        </p:spPr>
        <p:txBody>
          <a:bodyPr wrap="square" rtlCol="0">
            <a:spAutoFit/>
          </a:bodyPr>
          <a:lstStyle/>
          <a:p>
            <a:pPr algn="ctr"/>
            <a:r>
              <a:rPr lang="en-US" sz="4000" dirty="0"/>
              <a:t>Products and services are not businesses. </a:t>
            </a:r>
          </a:p>
        </p:txBody>
      </p:sp>
      <p:sp>
        <p:nvSpPr>
          <p:cNvPr id="4" name="TextBox 3"/>
          <p:cNvSpPr txBox="1"/>
          <p:nvPr/>
        </p:nvSpPr>
        <p:spPr>
          <a:xfrm>
            <a:off x="6638279" y="6216134"/>
            <a:ext cx="1919532" cy="369332"/>
          </a:xfrm>
          <a:prstGeom prst="rect">
            <a:avLst/>
          </a:prstGeom>
          <a:noFill/>
        </p:spPr>
        <p:txBody>
          <a:bodyPr wrap="square" rtlCol="0">
            <a:spAutoFit/>
          </a:bodyPr>
          <a:lstStyle/>
          <a:p>
            <a:pPr algn="ctr"/>
            <a:r>
              <a:rPr lang="en-US" dirty="0" smtClean="0">
                <a:solidFill>
                  <a:srgbClr val="000000"/>
                </a:solidFill>
              </a:rPr>
              <a:t>@KimCrayton1</a:t>
            </a:r>
            <a:endParaRPr lang="en-US" dirty="0">
              <a:solidFill>
                <a:srgbClr val="000000"/>
              </a:solidFill>
            </a:endParaRPr>
          </a:p>
        </p:txBody>
      </p:sp>
      <p:sp>
        <p:nvSpPr>
          <p:cNvPr id="5" name="Rectangle 4"/>
          <p:cNvSpPr/>
          <p:nvPr/>
        </p:nvSpPr>
        <p:spPr>
          <a:xfrm>
            <a:off x="739775" y="6216134"/>
            <a:ext cx="1521420" cy="369332"/>
          </a:xfrm>
          <a:prstGeom prst="rect">
            <a:avLst/>
          </a:prstGeom>
        </p:spPr>
        <p:txBody>
          <a:bodyPr wrap="none">
            <a:spAutoFit/>
          </a:bodyPr>
          <a:lstStyle/>
          <a:p>
            <a:r>
              <a:rPr lang="en-US" dirty="0"/>
              <a:t>#</a:t>
            </a:r>
            <a:r>
              <a:rPr lang="en-US" dirty="0" err="1"/>
              <a:t>causeascene</a:t>
            </a:r>
            <a:endParaRPr lang="en-US" dirty="0"/>
          </a:p>
        </p:txBody>
      </p:sp>
      <p:sp>
        <p:nvSpPr>
          <p:cNvPr id="6" name="Title 5"/>
          <p:cNvSpPr>
            <a:spLocks noGrp="1"/>
          </p:cNvSpPr>
          <p:nvPr>
            <p:ph type="title"/>
          </p:nvPr>
        </p:nvSpPr>
        <p:spPr/>
        <p:txBody>
          <a:bodyPr/>
          <a:lstStyle/>
          <a:p>
            <a:r>
              <a:rPr lang="en-US" dirty="0" smtClean="0"/>
              <a:t>Current Business Challenge #2</a:t>
            </a:r>
            <a:endParaRPr lang="en-US" dirty="0"/>
          </a:p>
        </p:txBody>
      </p:sp>
      <p:sp>
        <p:nvSpPr>
          <p:cNvPr id="7" name="Vertical Text Placeholder 6"/>
          <p:cNvSpPr>
            <a:spLocks noGrp="1"/>
          </p:cNvSpPr>
          <p:nvPr>
            <p:ph type="body" orient="vert" idx="1"/>
          </p:nvPr>
        </p:nvSpPr>
        <p:spPr/>
        <p:txBody>
          <a:bodyPr/>
          <a:lstStyle/>
          <a:p>
            <a:endParaRPr lang="en-US"/>
          </a:p>
        </p:txBody>
      </p:sp>
    </p:spTree>
    <p:extLst>
      <p:ext uri="{BB962C8B-B14F-4D97-AF65-F5344CB8AC3E}">
        <p14:creationId xmlns:p14="http://schemas.microsoft.com/office/powerpoint/2010/main" val="34651339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5756" y="2912846"/>
            <a:ext cx="7143468" cy="1323439"/>
          </a:xfrm>
          <a:prstGeom prst="rect">
            <a:avLst/>
          </a:prstGeom>
          <a:noFill/>
        </p:spPr>
        <p:txBody>
          <a:bodyPr wrap="square" rtlCol="0">
            <a:spAutoFit/>
          </a:bodyPr>
          <a:lstStyle/>
          <a:p>
            <a:pPr algn="ctr"/>
            <a:r>
              <a:rPr lang="en-US" sz="4000" dirty="0" smtClean="0"/>
              <a:t>You </a:t>
            </a:r>
            <a:r>
              <a:rPr lang="en-US" sz="4000" dirty="0"/>
              <a:t>cannot manage what you cannot measure</a:t>
            </a:r>
            <a:r>
              <a:rPr lang="en-US" sz="4000" dirty="0" smtClean="0"/>
              <a:t>.</a:t>
            </a:r>
            <a:endParaRPr lang="en-US" sz="4000" dirty="0"/>
          </a:p>
        </p:txBody>
      </p:sp>
      <p:sp>
        <p:nvSpPr>
          <p:cNvPr id="3" name="TextBox 2"/>
          <p:cNvSpPr txBox="1"/>
          <p:nvPr/>
        </p:nvSpPr>
        <p:spPr>
          <a:xfrm>
            <a:off x="614105" y="6226450"/>
            <a:ext cx="1919532" cy="369332"/>
          </a:xfrm>
          <a:prstGeom prst="rect">
            <a:avLst/>
          </a:prstGeom>
          <a:noFill/>
        </p:spPr>
        <p:txBody>
          <a:bodyPr wrap="square" rtlCol="0">
            <a:spAutoFit/>
          </a:bodyPr>
          <a:lstStyle/>
          <a:p>
            <a:pPr algn="ctr"/>
            <a:r>
              <a:rPr lang="en-US" dirty="0" smtClean="0">
                <a:solidFill>
                  <a:srgbClr val="000000"/>
                </a:solidFill>
              </a:rPr>
              <a:t>#</a:t>
            </a:r>
            <a:r>
              <a:rPr lang="en-US" dirty="0" err="1" smtClean="0">
                <a:solidFill>
                  <a:srgbClr val="000000"/>
                </a:solidFill>
              </a:rPr>
              <a:t>causeascene</a:t>
            </a:r>
            <a:endParaRPr lang="en-US" dirty="0">
              <a:solidFill>
                <a:srgbClr val="000000"/>
              </a:solidFill>
            </a:endParaRPr>
          </a:p>
        </p:txBody>
      </p:sp>
      <p:sp>
        <p:nvSpPr>
          <p:cNvPr id="4" name="TextBox 3"/>
          <p:cNvSpPr txBox="1"/>
          <p:nvPr/>
        </p:nvSpPr>
        <p:spPr>
          <a:xfrm>
            <a:off x="6638279" y="6216134"/>
            <a:ext cx="1919532" cy="369332"/>
          </a:xfrm>
          <a:prstGeom prst="rect">
            <a:avLst/>
          </a:prstGeom>
          <a:noFill/>
        </p:spPr>
        <p:txBody>
          <a:bodyPr wrap="square" rtlCol="0">
            <a:spAutoFit/>
          </a:bodyPr>
          <a:lstStyle/>
          <a:p>
            <a:pPr algn="ctr"/>
            <a:r>
              <a:rPr lang="en-US" dirty="0" smtClean="0">
                <a:solidFill>
                  <a:srgbClr val="000000"/>
                </a:solidFill>
              </a:rPr>
              <a:t>@KimCrayton1</a:t>
            </a:r>
            <a:endParaRPr lang="en-US" dirty="0">
              <a:solidFill>
                <a:srgbClr val="000000"/>
              </a:solidFill>
            </a:endParaRPr>
          </a:p>
        </p:txBody>
      </p:sp>
      <p:sp>
        <p:nvSpPr>
          <p:cNvPr id="5" name="Title 4"/>
          <p:cNvSpPr>
            <a:spLocks noGrp="1"/>
          </p:cNvSpPr>
          <p:nvPr>
            <p:ph type="title"/>
          </p:nvPr>
        </p:nvSpPr>
        <p:spPr/>
        <p:txBody>
          <a:bodyPr/>
          <a:lstStyle/>
          <a:p>
            <a:r>
              <a:rPr lang="en-US" dirty="0"/>
              <a:t>Current Business Challenge </a:t>
            </a:r>
            <a:r>
              <a:rPr lang="en-US" dirty="0" smtClean="0"/>
              <a:t>#3</a:t>
            </a:r>
            <a:endParaRPr lang="en-US" dirty="0"/>
          </a:p>
        </p:txBody>
      </p:sp>
      <p:sp>
        <p:nvSpPr>
          <p:cNvPr id="6" name="Vertical Text Placeholder 5"/>
          <p:cNvSpPr>
            <a:spLocks noGrp="1"/>
          </p:cNvSpPr>
          <p:nvPr>
            <p:ph type="body" orient="vert" idx="1"/>
          </p:nvPr>
        </p:nvSpPr>
        <p:spPr/>
        <p:txBody>
          <a:bodyPr/>
          <a:lstStyle/>
          <a:p>
            <a:endParaRPr lang="en-US"/>
          </a:p>
        </p:txBody>
      </p:sp>
    </p:spTree>
    <p:extLst>
      <p:ext uri="{BB962C8B-B14F-4D97-AF65-F5344CB8AC3E}">
        <p14:creationId xmlns:p14="http://schemas.microsoft.com/office/powerpoint/2010/main" val="348983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306" y="1398665"/>
            <a:ext cx="7143468" cy="5078314"/>
          </a:xfrm>
          <a:prstGeom prst="rect">
            <a:avLst/>
          </a:prstGeom>
          <a:noFill/>
        </p:spPr>
        <p:txBody>
          <a:bodyPr wrap="square" rtlCol="0">
            <a:spAutoFit/>
          </a:bodyPr>
          <a:lstStyle/>
          <a:p>
            <a:r>
              <a:rPr lang="en-US" sz="3600" dirty="0">
                <a:solidFill>
                  <a:srgbClr val="000000"/>
                </a:solidFill>
              </a:rPr>
              <a:t>Building a </a:t>
            </a:r>
            <a:r>
              <a:rPr lang="en-US" sz="3600" dirty="0" smtClean="0">
                <a:solidFill>
                  <a:srgbClr val="000000"/>
                </a:solidFill>
              </a:rPr>
              <a:t>successful organization, with fewer unintended consequences, </a:t>
            </a:r>
            <a:r>
              <a:rPr lang="en-US" sz="3600" dirty="0">
                <a:solidFill>
                  <a:srgbClr val="000000"/>
                </a:solidFill>
              </a:rPr>
              <a:t>requires more than a great product or service. It requires </a:t>
            </a:r>
            <a:r>
              <a:rPr lang="en-US" sz="3600" dirty="0" smtClean="0">
                <a:solidFill>
                  <a:srgbClr val="000000"/>
                </a:solidFill>
              </a:rPr>
              <a:t>leaders </a:t>
            </a:r>
            <a:r>
              <a:rPr lang="en-US" sz="3600" dirty="0">
                <a:solidFill>
                  <a:srgbClr val="000000"/>
                </a:solidFill>
              </a:rPr>
              <a:t>being able to </a:t>
            </a:r>
            <a:r>
              <a:rPr lang="en-US" sz="3600" dirty="0" smtClean="0">
                <a:solidFill>
                  <a:srgbClr val="000000"/>
                </a:solidFill>
              </a:rPr>
              <a:t>give </a:t>
            </a:r>
            <a:r>
              <a:rPr lang="en-US" sz="3600" b="1" dirty="0" smtClean="0">
                <a:solidFill>
                  <a:srgbClr val="000000"/>
                </a:solidFill>
              </a:rPr>
              <a:t>all stakeholders </a:t>
            </a:r>
            <a:r>
              <a:rPr lang="en-US" sz="3600" dirty="0" smtClean="0">
                <a:solidFill>
                  <a:srgbClr val="000000"/>
                </a:solidFill>
              </a:rPr>
              <a:t>the </a:t>
            </a:r>
            <a:r>
              <a:rPr lang="en-US" sz="3600" dirty="0">
                <a:solidFill>
                  <a:srgbClr val="000000"/>
                </a:solidFill>
              </a:rPr>
              <a:t>experiences they want and the ability to manage the process.</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11068473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All </a:t>
            </a:r>
            <a:r>
              <a:rPr lang="en-US" b="1" dirty="0" err="1" smtClean="0"/>
              <a:t>Stackholders</a:t>
            </a:r>
            <a:endParaRPr lang="en-US" b="1" dirty="0"/>
          </a:p>
        </p:txBody>
      </p:sp>
      <p:sp>
        <p:nvSpPr>
          <p:cNvPr id="3" name="Content Placeholder 2"/>
          <p:cNvSpPr>
            <a:spLocks noGrp="1"/>
          </p:cNvSpPr>
          <p:nvPr>
            <p:ph idx="1"/>
          </p:nvPr>
        </p:nvSpPr>
        <p:spPr>
          <a:xfrm>
            <a:off x="739775" y="2692401"/>
            <a:ext cx="7662864" cy="3149600"/>
          </a:xfrm>
        </p:spPr>
        <p:txBody>
          <a:bodyPr>
            <a:noAutofit/>
          </a:bodyPr>
          <a:lstStyle/>
          <a:p>
            <a:r>
              <a:rPr lang="en-US" sz="3200" b="1" dirty="0" smtClean="0">
                <a:solidFill>
                  <a:srgbClr val="000000"/>
                </a:solidFill>
                <a:latin typeface="+mj-lt"/>
              </a:rPr>
              <a:t>Level 1: Those who work for you;</a:t>
            </a:r>
          </a:p>
          <a:p>
            <a:r>
              <a:rPr lang="en-US" sz="3200" b="1" dirty="0">
                <a:solidFill>
                  <a:srgbClr val="000000"/>
                </a:solidFill>
                <a:latin typeface="+mj-lt"/>
              </a:rPr>
              <a:t>Level </a:t>
            </a:r>
            <a:r>
              <a:rPr lang="en-US" sz="3200" b="1" dirty="0" smtClean="0">
                <a:solidFill>
                  <a:srgbClr val="000000"/>
                </a:solidFill>
                <a:latin typeface="+mj-lt"/>
              </a:rPr>
              <a:t>2: </a:t>
            </a:r>
            <a:r>
              <a:rPr lang="en-US" sz="3200" b="1" dirty="0">
                <a:solidFill>
                  <a:srgbClr val="000000"/>
                </a:solidFill>
                <a:latin typeface="+mj-lt"/>
              </a:rPr>
              <a:t>Those </a:t>
            </a:r>
            <a:r>
              <a:rPr lang="en-US" sz="3200" b="1" dirty="0" smtClean="0">
                <a:solidFill>
                  <a:srgbClr val="000000"/>
                </a:solidFill>
                <a:latin typeface="+mj-lt"/>
              </a:rPr>
              <a:t>who partner with you;</a:t>
            </a:r>
          </a:p>
          <a:p>
            <a:r>
              <a:rPr lang="en-US" sz="3200" b="1" dirty="0">
                <a:solidFill>
                  <a:srgbClr val="000000"/>
                </a:solidFill>
                <a:latin typeface="+mj-lt"/>
              </a:rPr>
              <a:t>Level </a:t>
            </a:r>
            <a:r>
              <a:rPr lang="en-US" sz="3200" b="1" dirty="0" smtClean="0">
                <a:solidFill>
                  <a:srgbClr val="000000"/>
                </a:solidFill>
                <a:latin typeface="+mj-lt"/>
              </a:rPr>
              <a:t>3: </a:t>
            </a:r>
            <a:r>
              <a:rPr lang="en-US" sz="3200" b="1" dirty="0">
                <a:solidFill>
                  <a:srgbClr val="000000"/>
                </a:solidFill>
                <a:latin typeface="+mj-lt"/>
              </a:rPr>
              <a:t>Those </a:t>
            </a:r>
            <a:r>
              <a:rPr lang="en-US" sz="3200" b="1" dirty="0" smtClean="0">
                <a:solidFill>
                  <a:srgbClr val="000000"/>
                </a:solidFill>
                <a:latin typeface="+mj-lt"/>
              </a:rPr>
              <a:t>who buy from you;</a:t>
            </a:r>
          </a:p>
          <a:p>
            <a:r>
              <a:rPr lang="en-US" sz="3200" b="1" dirty="0">
                <a:solidFill>
                  <a:srgbClr val="000000"/>
                </a:solidFill>
                <a:latin typeface="+mj-lt"/>
              </a:rPr>
              <a:t>Level </a:t>
            </a:r>
            <a:r>
              <a:rPr lang="en-US" sz="3200" b="1" dirty="0" smtClean="0">
                <a:solidFill>
                  <a:srgbClr val="000000"/>
                </a:solidFill>
                <a:latin typeface="+mj-lt"/>
              </a:rPr>
              <a:t>4: </a:t>
            </a:r>
            <a:r>
              <a:rPr lang="en-US" sz="3200" b="1" dirty="0">
                <a:solidFill>
                  <a:srgbClr val="000000"/>
                </a:solidFill>
                <a:latin typeface="+mj-lt"/>
              </a:rPr>
              <a:t>Those </a:t>
            </a:r>
            <a:r>
              <a:rPr lang="en-US" sz="3200" b="1" dirty="0" smtClean="0">
                <a:solidFill>
                  <a:srgbClr val="000000"/>
                </a:solidFill>
                <a:latin typeface="+mj-lt"/>
              </a:rPr>
              <a:t>who invest in you.</a:t>
            </a:r>
            <a:endParaRPr lang="en-US" sz="3200" b="1" dirty="0">
              <a:solidFill>
                <a:srgbClr val="000000"/>
              </a:solidFill>
              <a:latin typeface="+mj-lt"/>
            </a:endParaRPr>
          </a:p>
        </p:txBody>
      </p:sp>
      <p:sp>
        <p:nvSpPr>
          <p:cNvPr id="4" name="Rectangle 3"/>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5" name="Rectangle 4"/>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10083548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2706" y="1482861"/>
            <a:ext cx="7143468" cy="4401205"/>
          </a:xfrm>
          <a:prstGeom prst="rect">
            <a:avLst/>
          </a:prstGeom>
          <a:noFill/>
        </p:spPr>
        <p:txBody>
          <a:bodyPr wrap="square" rtlCol="0">
            <a:spAutoFit/>
          </a:bodyPr>
          <a:lstStyle/>
          <a:p>
            <a:r>
              <a:rPr lang="en-US" sz="4000" dirty="0">
                <a:solidFill>
                  <a:srgbClr val="000000"/>
                </a:solidFill>
              </a:rPr>
              <a:t>Going from product/service focused to business model focused takes </a:t>
            </a:r>
            <a:r>
              <a:rPr lang="en-US" sz="4000" dirty="0" smtClean="0">
                <a:solidFill>
                  <a:srgbClr val="000000"/>
                </a:solidFill>
              </a:rPr>
              <a:t>time, intention, and strategic effort. </a:t>
            </a:r>
            <a:r>
              <a:rPr lang="en-US" sz="4000" b="1" dirty="0">
                <a:solidFill>
                  <a:srgbClr val="000000"/>
                </a:solidFill>
              </a:rPr>
              <a:t>A</a:t>
            </a:r>
            <a:r>
              <a:rPr lang="en-US" sz="4000" b="1" dirty="0" smtClean="0">
                <a:solidFill>
                  <a:srgbClr val="000000"/>
                </a:solidFill>
              </a:rPr>
              <a:t>ll</a:t>
            </a:r>
            <a:r>
              <a:rPr lang="en-US" sz="4000" dirty="0" smtClean="0">
                <a:solidFill>
                  <a:srgbClr val="000000"/>
                </a:solidFill>
              </a:rPr>
              <a:t> are necessary </a:t>
            </a:r>
            <a:r>
              <a:rPr lang="en-US" sz="4000" dirty="0">
                <a:solidFill>
                  <a:srgbClr val="000000"/>
                </a:solidFill>
              </a:rPr>
              <a:t>in order to innovate, differentiate, and compete </a:t>
            </a:r>
            <a:r>
              <a:rPr lang="en-US" sz="4000" dirty="0" smtClean="0">
                <a:solidFill>
                  <a:srgbClr val="000000"/>
                </a:solidFill>
              </a:rPr>
              <a:t>in the Information Age. </a:t>
            </a:r>
            <a:endParaRPr lang="en-US" sz="4000" dirty="0">
              <a:solidFill>
                <a:srgbClr val="000000"/>
              </a:solidFill>
            </a:endParaRP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34046535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0187" y="1630004"/>
            <a:ext cx="7143468" cy="4401205"/>
          </a:xfrm>
          <a:prstGeom prst="rect">
            <a:avLst/>
          </a:prstGeom>
          <a:noFill/>
        </p:spPr>
        <p:txBody>
          <a:bodyPr wrap="square" rtlCol="0">
            <a:spAutoFit/>
          </a:bodyPr>
          <a:lstStyle/>
          <a:p>
            <a:r>
              <a:rPr lang="en-US" sz="4000" dirty="0">
                <a:solidFill>
                  <a:srgbClr val="000000"/>
                </a:solidFill>
              </a:rPr>
              <a:t>Also, building </a:t>
            </a:r>
            <a:r>
              <a:rPr lang="en-US" sz="4000" dirty="0" smtClean="0">
                <a:solidFill>
                  <a:srgbClr val="000000"/>
                </a:solidFill>
              </a:rPr>
              <a:t>stakeholder rather than shareholder focused organizations is </a:t>
            </a:r>
            <a:r>
              <a:rPr lang="en-US" sz="4000" dirty="0">
                <a:solidFill>
                  <a:srgbClr val="000000"/>
                </a:solidFill>
              </a:rPr>
              <a:t>a proactive approach to addressing inclusion, diversity, and safe spaces in tech.</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35493027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3200" y="2552700"/>
            <a:ext cx="6121400" cy="1754327"/>
          </a:xfrm>
          <a:prstGeom prst="rect">
            <a:avLst/>
          </a:prstGeom>
          <a:noFill/>
        </p:spPr>
        <p:txBody>
          <a:bodyPr wrap="square" rtlCol="0">
            <a:spAutoFit/>
          </a:bodyPr>
          <a:lstStyle/>
          <a:p>
            <a:pPr algn="ctr"/>
            <a:r>
              <a:rPr lang="en-US" sz="5400" b="1" dirty="0" smtClean="0"/>
              <a:t>Let’s Define </a:t>
            </a:r>
          </a:p>
          <a:p>
            <a:pPr algn="ctr"/>
            <a:r>
              <a:rPr lang="en-US" sz="5400" b="1" dirty="0" smtClean="0"/>
              <a:t>Some More Terms</a:t>
            </a:r>
            <a:endParaRPr lang="en-US" sz="5400" b="1" dirty="0"/>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4907083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Racism</a:t>
            </a:r>
            <a:endParaRPr lang="en-US" sz="6600" dirty="0"/>
          </a:p>
        </p:txBody>
      </p:sp>
      <p:sp>
        <p:nvSpPr>
          <p:cNvPr id="3" name="Content Placeholder 2"/>
          <p:cNvSpPr>
            <a:spLocks noGrp="1"/>
          </p:cNvSpPr>
          <p:nvPr>
            <p:ph idx="1"/>
          </p:nvPr>
        </p:nvSpPr>
        <p:spPr>
          <a:xfrm>
            <a:off x="739775" y="2668494"/>
            <a:ext cx="7662864" cy="3267169"/>
          </a:xfrm>
        </p:spPr>
        <p:txBody>
          <a:bodyPr>
            <a:normAutofit fontScale="77500" lnSpcReduction="20000"/>
          </a:bodyPr>
          <a:lstStyle/>
          <a:p>
            <a:r>
              <a:rPr lang="en-US" dirty="0">
                <a:solidFill>
                  <a:schemeClr val="tx1"/>
                </a:solidFill>
              </a:rPr>
              <a:t>Racism = race prejudice + social and institutional power</a:t>
            </a:r>
          </a:p>
          <a:p>
            <a:r>
              <a:rPr lang="en-US" dirty="0">
                <a:solidFill>
                  <a:schemeClr val="tx1"/>
                </a:solidFill>
              </a:rPr>
              <a:t>Racism = a system of advantage based on race</a:t>
            </a:r>
          </a:p>
          <a:p>
            <a:r>
              <a:rPr lang="en-US" dirty="0">
                <a:solidFill>
                  <a:schemeClr val="tx1"/>
                </a:solidFill>
              </a:rPr>
              <a:t>Racism = a system of oppression based on race</a:t>
            </a:r>
          </a:p>
          <a:p>
            <a:r>
              <a:rPr lang="en-US" dirty="0">
                <a:solidFill>
                  <a:schemeClr val="tx1"/>
                </a:solidFill>
              </a:rPr>
              <a:t>Racism = a white supremacy system</a:t>
            </a:r>
          </a:p>
          <a:p>
            <a:pPr marL="0" indent="0">
              <a:buNone/>
            </a:pPr>
            <a:r>
              <a:rPr lang="en-US" b="1" dirty="0" smtClean="0">
                <a:solidFill>
                  <a:srgbClr val="FF0000"/>
                </a:solidFill>
              </a:rPr>
              <a:t>Racism </a:t>
            </a:r>
            <a:r>
              <a:rPr lang="en-US" b="1" dirty="0">
                <a:solidFill>
                  <a:srgbClr val="FF0000"/>
                </a:solidFill>
              </a:rPr>
              <a:t>is different from racial prejudice, hatred, or discrimination. Racism involves one group having the power to carry out systematic discrimination through the institutional policies and practices of the society and by shaping the cultural beliefs and values that support those racist policies and practices. </a:t>
            </a:r>
            <a:endParaRPr lang="en-US" b="1" dirty="0" smtClean="0">
              <a:solidFill>
                <a:srgbClr val="FF0000"/>
              </a:solidFill>
            </a:endParaRPr>
          </a:p>
          <a:p>
            <a:pPr marL="0" indent="0">
              <a:buNone/>
            </a:pPr>
            <a:r>
              <a:rPr lang="en-US" dirty="0">
                <a:hlinkClick r:id="rId2"/>
              </a:rPr>
              <a:t>http://www.dismantlingracism.org/racism-defined.html</a:t>
            </a:r>
            <a:endParaRPr lang="en-US" b="1" dirty="0" smtClean="0">
              <a:solidFill>
                <a:srgbClr val="FF0000"/>
              </a:solidFill>
            </a:endParaRPr>
          </a:p>
          <a:p>
            <a:pPr marL="0" indent="0">
              <a:buNone/>
            </a:pPr>
            <a:endParaRPr lang="en-US" b="1" dirty="0">
              <a:solidFill>
                <a:srgbClr val="FF0000"/>
              </a:solidFill>
            </a:endParaRPr>
          </a:p>
          <a:p>
            <a:endParaRPr lang="en-US" dirty="0"/>
          </a:p>
        </p:txBody>
      </p:sp>
      <p:sp>
        <p:nvSpPr>
          <p:cNvPr id="4" name="Rectangle 3"/>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5" name="Rectangle 4"/>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26407575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sz="4400" dirty="0"/>
          </a:p>
        </p:txBody>
      </p:sp>
      <p:sp>
        <p:nvSpPr>
          <p:cNvPr id="4" name="Content Placeholder 3"/>
          <p:cNvSpPr>
            <a:spLocks noGrp="1"/>
          </p:cNvSpPr>
          <p:nvPr>
            <p:ph sz="half" idx="1"/>
          </p:nvPr>
        </p:nvSpPr>
        <p:spPr/>
        <p:txBody>
          <a:bodyPr>
            <a:normAutofit/>
          </a:bodyPr>
          <a:lstStyle/>
          <a:p>
            <a:r>
              <a:rPr lang="en-US" sz="2400" dirty="0" smtClean="0">
                <a:solidFill>
                  <a:schemeClr val="tx1"/>
                </a:solidFill>
              </a:rPr>
              <a:t>Bias</a:t>
            </a:r>
          </a:p>
          <a:p>
            <a:pPr lvl="1"/>
            <a:r>
              <a:rPr lang="en-US" sz="2400" dirty="0">
                <a:solidFill>
                  <a:schemeClr val="tx1"/>
                </a:solidFill>
              </a:rPr>
              <a:t>An inclination or prejudice for or against one person or group, especially in a way considered to be unfair.</a:t>
            </a:r>
          </a:p>
        </p:txBody>
      </p:sp>
      <p:sp>
        <p:nvSpPr>
          <p:cNvPr id="5" name="Content Placeholder 4"/>
          <p:cNvSpPr>
            <a:spLocks noGrp="1"/>
          </p:cNvSpPr>
          <p:nvPr>
            <p:ph sz="half" idx="2"/>
          </p:nvPr>
        </p:nvSpPr>
        <p:spPr/>
        <p:txBody>
          <a:bodyPr/>
          <a:lstStyle/>
          <a:p>
            <a:r>
              <a:rPr lang="en-US" sz="2400" dirty="0" smtClean="0">
                <a:solidFill>
                  <a:srgbClr val="000000"/>
                </a:solidFill>
              </a:rPr>
              <a:t>Unconscious Bias </a:t>
            </a:r>
          </a:p>
          <a:p>
            <a:pPr lvl="1"/>
            <a:r>
              <a:rPr lang="en-US" sz="2400" dirty="0">
                <a:solidFill>
                  <a:srgbClr val="000000"/>
                </a:solidFill>
              </a:rPr>
              <a:t>Any distortion of experience by an observer or reporter of which they are not themselves aware</a:t>
            </a:r>
            <a:r>
              <a:rPr lang="en-US" sz="2400" dirty="0" smtClean="0">
                <a:solidFill>
                  <a:srgbClr val="000000"/>
                </a:solidFill>
              </a:rPr>
              <a:t>.</a:t>
            </a:r>
          </a:p>
          <a:p>
            <a:pPr marL="411480" lvl="1" indent="0">
              <a:buNone/>
            </a:pPr>
            <a:endParaRPr lang="en-US" dirty="0"/>
          </a:p>
        </p:txBody>
      </p:sp>
      <p:sp>
        <p:nvSpPr>
          <p:cNvPr id="6" name="Rectangle 5"/>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7" name="Rectangle 6"/>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26203050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6621" y="916195"/>
            <a:ext cx="3422483" cy="1886921"/>
          </a:xfrm>
        </p:spPr>
        <p:txBody>
          <a:bodyPr/>
          <a:lstStyle/>
          <a:p>
            <a:r>
              <a:rPr lang="en-US" dirty="0" smtClean="0"/>
              <a:t>Assumptions</a:t>
            </a:r>
            <a:endParaRPr lang="en-US" dirty="0"/>
          </a:p>
        </p:txBody>
      </p:sp>
      <p:sp>
        <p:nvSpPr>
          <p:cNvPr id="4" name="Content Placeholder 3"/>
          <p:cNvSpPr>
            <a:spLocks noGrp="1"/>
          </p:cNvSpPr>
          <p:nvPr>
            <p:ph idx="1"/>
          </p:nvPr>
        </p:nvSpPr>
        <p:spPr>
          <a:xfrm>
            <a:off x="4413101" y="559398"/>
            <a:ext cx="4116667" cy="5566765"/>
          </a:xfrm>
        </p:spPr>
        <p:txBody>
          <a:bodyPr>
            <a:normAutofit lnSpcReduction="10000"/>
          </a:bodyPr>
          <a:lstStyle/>
          <a:p>
            <a:r>
              <a:rPr lang="en-US" dirty="0">
                <a:solidFill>
                  <a:srgbClr val="000000"/>
                </a:solidFill>
              </a:rPr>
              <a:t>An assumption is an unexamined belief: what we think without realizing we think it. Our inferences (also called conclusions) are often based on assumptions that we haven't thought about critically. A critical thinker, however, is attentive to these assumptions because they are sometimes incorrect or misguided. Just because we assume something is true doesn't mean it is</a:t>
            </a:r>
            <a:r>
              <a:rPr lang="en-US" dirty="0" smtClean="0">
                <a:solidFill>
                  <a:srgbClr val="000000"/>
                </a:solidFill>
              </a:rPr>
              <a:t>.</a:t>
            </a:r>
          </a:p>
          <a:p>
            <a:r>
              <a:rPr lang="en-US" sz="1900" dirty="0">
                <a:hlinkClick r:id="rId2"/>
              </a:rPr>
              <a:t>https://library.louisville.edu/ekstrom/criticalthinking/assumptions</a:t>
            </a:r>
            <a:endParaRPr lang="en-US" sz="1900" dirty="0"/>
          </a:p>
        </p:txBody>
      </p:sp>
      <p:sp>
        <p:nvSpPr>
          <p:cNvPr id="5" name="Text Placeholder 4"/>
          <p:cNvSpPr>
            <a:spLocks noGrp="1"/>
          </p:cNvSpPr>
          <p:nvPr>
            <p:ph type="body" sz="half" idx="2"/>
          </p:nvPr>
        </p:nvSpPr>
        <p:spPr>
          <a:xfrm>
            <a:off x="686621" y="3146612"/>
            <a:ext cx="3411725" cy="2517289"/>
          </a:xfrm>
        </p:spPr>
        <p:txBody>
          <a:bodyPr/>
          <a:lstStyle/>
          <a:p>
            <a:r>
              <a:rPr lang="en-US" dirty="0"/>
              <a:t>A thing that is accepted as true or as certain to happen, without proof.</a:t>
            </a:r>
          </a:p>
        </p:txBody>
      </p:sp>
      <p:sp>
        <p:nvSpPr>
          <p:cNvPr id="6" name="Rectangle 5"/>
          <p:cNvSpPr/>
          <p:nvPr/>
        </p:nvSpPr>
        <p:spPr>
          <a:xfrm>
            <a:off x="739775" y="6068497"/>
            <a:ext cx="1521420" cy="369332"/>
          </a:xfrm>
          <a:prstGeom prst="rect">
            <a:avLst/>
          </a:prstGeom>
        </p:spPr>
        <p:txBody>
          <a:bodyPr wrap="none">
            <a:spAutoFit/>
          </a:bodyPr>
          <a:lstStyle/>
          <a:p>
            <a:r>
              <a:rPr lang="en-US" dirty="0">
                <a:solidFill>
                  <a:srgbClr val="FFFFFF"/>
                </a:solidFill>
              </a:rPr>
              <a:t>#</a:t>
            </a:r>
            <a:r>
              <a:rPr lang="en-US" dirty="0" err="1">
                <a:solidFill>
                  <a:srgbClr val="FFFFFF"/>
                </a:solidFill>
              </a:rPr>
              <a:t>causeascene</a:t>
            </a:r>
            <a:endParaRPr lang="en-US" dirty="0">
              <a:solidFill>
                <a:srgbClr val="FFFFFF"/>
              </a:solidFill>
            </a:endParaRPr>
          </a:p>
        </p:txBody>
      </p:sp>
      <p:sp>
        <p:nvSpPr>
          <p:cNvPr id="7" name="Rectangle 6"/>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32006483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Kim Crayton</a:t>
            </a:r>
            <a:endParaRPr lang="en-US" dirty="0"/>
          </a:p>
        </p:txBody>
      </p:sp>
      <p:sp>
        <p:nvSpPr>
          <p:cNvPr id="3" name="Text Placeholder 2"/>
          <p:cNvSpPr>
            <a:spLocks noGrp="1"/>
          </p:cNvSpPr>
          <p:nvPr>
            <p:ph type="body" idx="1"/>
          </p:nvPr>
        </p:nvSpPr>
        <p:spPr>
          <a:xfrm>
            <a:off x="1676399" y="3609695"/>
            <a:ext cx="5181601" cy="2156105"/>
          </a:xfrm>
        </p:spPr>
        <p:txBody>
          <a:bodyPr>
            <a:noAutofit/>
          </a:bodyPr>
          <a:lstStyle/>
          <a:p>
            <a:r>
              <a:rPr lang="en-US" sz="1600" dirty="0" smtClean="0"/>
              <a:t>#</a:t>
            </a:r>
            <a:r>
              <a:rPr lang="en-US" sz="1600" dirty="0" err="1" smtClean="0"/>
              <a:t>causeascene</a:t>
            </a:r>
            <a:endParaRPr lang="en-US" sz="1600" dirty="0" smtClean="0"/>
          </a:p>
          <a:p>
            <a:endParaRPr lang="en-US" sz="1600" dirty="0" smtClean="0"/>
          </a:p>
          <a:p>
            <a:r>
              <a:rPr lang="en-US" sz="1600" dirty="0" smtClean="0"/>
              <a:t>@KimCrayton1</a:t>
            </a:r>
          </a:p>
          <a:p>
            <a:endParaRPr lang="en-US" sz="1600" dirty="0" smtClean="0"/>
          </a:p>
          <a:p>
            <a:r>
              <a:rPr lang="en-US" sz="1600" dirty="0" err="1" smtClean="0"/>
              <a:t>hashtagcauseascene.com</a:t>
            </a:r>
            <a:endParaRPr lang="en-US" sz="1600" dirty="0" smtClean="0"/>
          </a:p>
          <a:p>
            <a:endParaRPr lang="en-US" sz="1600" dirty="0" smtClean="0"/>
          </a:p>
          <a:p>
            <a:r>
              <a:rPr lang="en-US" sz="1600" dirty="0" err="1"/>
              <a:t>k</a:t>
            </a:r>
            <a:r>
              <a:rPr lang="en-US" sz="1600" dirty="0" err="1" smtClean="0"/>
              <a:t>imcrayton.com</a:t>
            </a:r>
            <a:endParaRPr lang="en-US" sz="1600" dirty="0"/>
          </a:p>
        </p:txBody>
      </p:sp>
    </p:spTree>
    <p:extLst>
      <p:ext uri="{BB962C8B-B14F-4D97-AF65-F5344CB8AC3E}">
        <p14:creationId xmlns:p14="http://schemas.microsoft.com/office/powerpoint/2010/main" val="38698079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In order for assessments </a:t>
            </a:r>
            <a:r>
              <a:rPr lang="en-US" sz="2400" dirty="0" smtClean="0"/>
              <a:t>(assumptions) to </a:t>
            </a:r>
            <a:r>
              <a:rPr lang="en-US" sz="2400" dirty="0"/>
              <a:t>be sound, they must be free of bias and </a:t>
            </a:r>
            <a:r>
              <a:rPr lang="en-US" sz="2400" dirty="0" smtClean="0"/>
              <a:t>distortion.</a:t>
            </a:r>
            <a:endParaRPr lang="en-US" sz="2400" dirty="0"/>
          </a:p>
        </p:txBody>
      </p:sp>
      <p:sp>
        <p:nvSpPr>
          <p:cNvPr id="3" name="Content Placeholder 2"/>
          <p:cNvSpPr>
            <a:spLocks noGrp="1"/>
          </p:cNvSpPr>
          <p:nvPr>
            <p:ph sz="half" idx="1"/>
          </p:nvPr>
        </p:nvSpPr>
        <p:spPr/>
        <p:txBody>
          <a:bodyPr>
            <a:normAutofit/>
          </a:bodyPr>
          <a:lstStyle/>
          <a:p>
            <a:r>
              <a:rPr lang="en-US" sz="2400" dirty="0" smtClean="0">
                <a:solidFill>
                  <a:schemeClr val="tx1"/>
                </a:solidFill>
              </a:rPr>
              <a:t>Validity </a:t>
            </a:r>
            <a:endParaRPr lang="en-US" sz="2400" dirty="0">
              <a:solidFill>
                <a:schemeClr val="tx1"/>
              </a:solidFill>
            </a:endParaRPr>
          </a:p>
          <a:p>
            <a:pPr lvl="1"/>
            <a:r>
              <a:rPr lang="en-US" sz="2400" dirty="0">
                <a:solidFill>
                  <a:schemeClr val="tx1"/>
                </a:solidFill>
              </a:rPr>
              <a:t>The quality of being logically or factually sound; soundness or cogency.</a:t>
            </a:r>
          </a:p>
        </p:txBody>
      </p:sp>
      <p:sp>
        <p:nvSpPr>
          <p:cNvPr id="4" name="Content Placeholder 3"/>
          <p:cNvSpPr>
            <a:spLocks noGrp="1"/>
          </p:cNvSpPr>
          <p:nvPr>
            <p:ph sz="half" idx="2"/>
          </p:nvPr>
        </p:nvSpPr>
        <p:spPr/>
        <p:txBody>
          <a:bodyPr/>
          <a:lstStyle/>
          <a:p>
            <a:r>
              <a:rPr lang="en-US" sz="2400" dirty="0" smtClean="0">
                <a:solidFill>
                  <a:srgbClr val="000000"/>
                </a:solidFill>
              </a:rPr>
              <a:t>Reliability </a:t>
            </a:r>
          </a:p>
          <a:p>
            <a:pPr lvl="1"/>
            <a:r>
              <a:rPr lang="en-US" sz="2400" dirty="0">
                <a:solidFill>
                  <a:srgbClr val="000000"/>
                </a:solidFill>
              </a:rPr>
              <a:t>The quality of being trustworthy or of performing consistently well.</a:t>
            </a:r>
          </a:p>
          <a:p>
            <a:pPr marL="0" indent="0">
              <a:buNone/>
            </a:pPr>
            <a:endParaRPr lang="en-US" dirty="0"/>
          </a:p>
        </p:txBody>
      </p:sp>
      <p:sp>
        <p:nvSpPr>
          <p:cNvPr id="5" name="Rectangle 4"/>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6" name="Rectangle 5"/>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8248234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425" y="812801"/>
            <a:ext cx="3635375" cy="2209800"/>
          </a:xfrm>
        </p:spPr>
        <p:txBody>
          <a:bodyPr>
            <a:normAutofit/>
          </a:bodyPr>
          <a:lstStyle/>
          <a:p>
            <a:r>
              <a:rPr lang="en-US" sz="2400" dirty="0" smtClean="0"/>
              <a:t>“People </a:t>
            </a:r>
            <a:r>
              <a:rPr lang="en-US" sz="2400" dirty="0"/>
              <a:t>are having a field day with this pool float that looks like a pad</a:t>
            </a:r>
            <a:r>
              <a:rPr lang="en-US" sz="2400" dirty="0" smtClean="0"/>
              <a:t>.”</a:t>
            </a:r>
            <a:endParaRPr lang="en-US" sz="2400" dirty="0"/>
          </a:p>
        </p:txBody>
      </p:sp>
      <p:sp>
        <p:nvSpPr>
          <p:cNvPr id="4" name="Text Placeholder 3"/>
          <p:cNvSpPr>
            <a:spLocks noGrp="1"/>
          </p:cNvSpPr>
          <p:nvPr>
            <p:ph type="body" sz="half" idx="2"/>
          </p:nvPr>
        </p:nvSpPr>
        <p:spPr>
          <a:xfrm>
            <a:off x="5051425" y="3169771"/>
            <a:ext cx="3635375" cy="1783230"/>
          </a:xfrm>
        </p:spPr>
        <p:txBody>
          <a:bodyPr>
            <a:normAutofit/>
          </a:bodyPr>
          <a:lstStyle/>
          <a:p>
            <a:r>
              <a:rPr lang="en-US" sz="1200" dirty="0"/>
              <a:t>http://</a:t>
            </a:r>
            <a:r>
              <a:rPr lang="en-US" sz="1200" dirty="0" err="1"/>
              <a:t>www.businessinsider.com</a:t>
            </a:r>
            <a:r>
              <a:rPr lang="en-US" sz="1200" dirty="0"/>
              <a:t>/pool-float-looks-like-sanitary-pad-twitter-2017-7?IR=T</a:t>
            </a:r>
          </a:p>
        </p:txBody>
      </p:sp>
      <p:pic>
        <p:nvPicPr>
          <p:cNvPr id="5" name="Picture Placeholder 4" descr="pad_as_pool_float.p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333" t="-16748" r="-7666" b="-17592"/>
          <a:stretch/>
        </p:blipFill>
        <p:spPr/>
      </p:pic>
      <p:sp>
        <p:nvSpPr>
          <p:cNvPr id="6" name="Rectangle 5"/>
          <p:cNvSpPr/>
          <p:nvPr/>
        </p:nvSpPr>
        <p:spPr>
          <a:xfrm>
            <a:off x="739775" y="6068497"/>
            <a:ext cx="1521420" cy="369332"/>
          </a:xfrm>
          <a:prstGeom prst="rect">
            <a:avLst/>
          </a:prstGeom>
        </p:spPr>
        <p:txBody>
          <a:bodyPr wrap="none">
            <a:spAutoFit/>
          </a:bodyPr>
          <a:lstStyle/>
          <a:p>
            <a:r>
              <a:rPr lang="en-US" dirty="0">
                <a:solidFill>
                  <a:srgbClr val="FFFFFF"/>
                </a:solidFill>
              </a:rPr>
              <a:t>#</a:t>
            </a:r>
            <a:r>
              <a:rPr lang="en-US" dirty="0" err="1">
                <a:solidFill>
                  <a:srgbClr val="FFFFFF"/>
                </a:solidFill>
              </a:rPr>
              <a:t>causeascene</a:t>
            </a:r>
            <a:endParaRPr lang="en-US" dirty="0">
              <a:solidFill>
                <a:srgbClr val="FFFFFF"/>
              </a:solidFill>
            </a:endParaRPr>
          </a:p>
        </p:txBody>
      </p:sp>
      <p:sp>
        <p:nvSpPr>
          <p:cNvPr id="7" name="Rectangle 6"/>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4240185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425" y="711201"/>
            <a:ext cx="3635375" cy="2209800"/>
          </a:xfrm>
        </p:spPr>
        <p:txBody>
          <a:bodyPr>
            <a:normAutofit/>
          </a:bodyPr>
          <a:lstStyle/>
          <a:p>
            <a:r>
              <a:rPr lang="en-US" sz="2400" dirty="0" smtClean="0"/>
              <a:t>“Fury </a:t>
            </a:r>
            <a:r>
              <a:rPr lang="en-US" sz="2400" dirty="0"/>
              <a:t>at 'Bodega' tech startup that aims to put corner shops out of business</a:t>
            </a:r>
            <a:r>
              <a:rPr lang="en-US" sz="2400" dirty="0" smtClean="0"/>
              <a:t>.”</a:t>
            </a:r>
            <a:endParaRPr lang="en-US" sz="2400" dirty="0"/>
          </a:p>
        </p:txBody>
      </p:sp>
      <p:sp>
        <p:nvSpPr>
          <p:cNvPr id="4" name="Text Placeholder 3"/>
          <p:cNvSpPr>
            <a:spLocks noGrp="1"/>
          </p:cNvSpPr>
          <p:nvPr>
            <p:ph type="body" sz="half" idx="2"/>
          </p:nvPr>
        </p:nvSpPr>
        <p:spPr>
          <a:xfrm>
            <a:off x="5051425" y="3017370"/>
            <a:ext cx="3635375" cy="3505667"/>
          </a:xfrm>
        </p:spPr>
        <p:txBody>
          <a:bodyPr>
            <a:normAutofit/>
          </a:bodyPr>
          <a:lstStyle/>
          <a:p>
            <a:r>
              <a:rPr lang="en-US" sz="1200" dirty="0"/>
              <a:t>https://</a:t>
            </a:r>
            <a:r>
              <a:rPr lang="en-US" sz="1200" dirty="0" err="1"/>
              <a:t>www.theguardian.com</a:t>
            </a:r>
            <a:r>
              <a:rPr lang="en-US" sz="1200" dirty="0"/>
              <a:t>/technology/2017/</a:t>
            </a:r>
            <a:r>
              <a:rPr lang="en-US" sz="1200" dirty="0" err="1"/>
              <a:t>sep</a:t>
            </a:r>
            <a:r>
              <a:rPr lang="en-US" sz="1200" dirty="0"/>
              <a:t>/13/tech-startup-bodega-corner-stores</a:t>
            </a:r>
          </a:p>
        </p:txBody>
      </p:sp>
      <p:pic>
        <p:nvPicPr>
          <p:cNvPr id="5" name="Picture Placeholder 4" descr="Screenshot 2018-06-08 01.33.32.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977" r="19977"/>
          <a:stretch>
            <a:fillRect/>
          </a:stretch>
        </p:blipFill>
        <p:spPr/>
      </p:pic>
      <p:sp>
        <p:nvSpPr>
          <p:cNvPr id="6" name="Rectangle 5"/>
          <p:cNvSpPr/>
          <p:nvPr/>
        </p:nvSpPr>
        <p:spPr>
          <a:xfrm>
            <a:off x="739775" y="6068497"/>
            <a:ext cx="1521420" cy="369332"/>
          </a:xfrm>
          <a:prstGeom prst="rect">
            <a:avLst/>
          </a:prstGeom>
        </p:spPr>
        <p:txBody>
          <a:bodyPr wrap="none">
            <a:spAutoFit/>
          </a:bodyPr>
          <a:lstStyle/>
          <a:p>
            <a:r>
              <a:rPr lang="en-US" dirty="0">
                <a:solidFill>
                  <a:srgbClr val="FFFFFF"/>
                </a:solidFill>
              </a:rPr>
              <a:t>#</a:t>
            </a:r>
            <a:r>
              <a:rPr lang="en-US" dirty="0" err="1">
                <a:solidFill>
                  <a:srgbClr val="FFFFFF"/>
                </a:solidFill>
              </a:rPr>
              <a:t>causeascene</a:t>
            </a:r>
            <a:endParaRPr lang="en-US" dirty="0">
              <a:solidFill>
                <a:srgbClr val="FFFFFF"/>
              </a:solidFill>
            </a:endParaRPr>
          </a:p>
        </p:txBody>
      </p:sp>
      <p:sp>
        <p:nvSpPr>
          <p:cNvPr id="7" name="Rectangle 6"/>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10228961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425" y="635001"/>
            <a:ext cx="3635375" cy="2209800"/>
          </a:xfrm>
        </p:spPr>
        <p:txBody>
          <a:bodyPr>
            <a:normAutofit/>
          </a:bodyPr>
          <a:lstStyle/>
          <a:p>
            <a:r>
              <a:rPr lang="en-US" sz="2400" dirty="0" smtClean="0"/>
              <a:t>“America </a:t>
            </a:r>
            <a:r>
              <a:rPr lang="en-US" sz="2400" dirty="0"/>
              <a:t>has become so anti-innovation – it's economic suicide</a:t>
            </a:r>
            <a:r>
              <a:rPr lang="en-US" sz="2400" dirty="0" smtClean="0"/>
              <a:t>.”</a:t>
            </a:r>
            <a:endParaRPr lang="en-US" sz="2400" dirty="0"/>
          </a:p>
        </p:txBody>
      </p:sp>
      <p:sp>
        <p:nvSpPr>
          <p:cNvPr id="4" name="Text Placeholder 3"/>
          <p:cNvSpPr>
            <a:spLocks noGrp="1"/>
          </p:cNvSpPr>
          <p:nvPr>
            <p:ph type="body" sz="half" idx="2"/>
          </p:nvPr>
        </p:nvSpPr>
        <p:spPr>
          <a:xfrm>
            <a:off x="5051425" y="2979270"/>
            <a:ext cx="3635375" cy="3505667"/>
          </a:xfrm>
        </p:spPr>
        <p:txBody>
          <a:bodyPr>
            <a:normAutofit/>
          </a:bodyPr>
          <a:lstStyle/>
          <a:p>
            <a:r>
              <a:rPr lang="en-US" sz="1200" dirty="0"/>
              <a:t>https://</a:t>
            </a:r>
            <a:r>
              <a:rPr lang="en-US" sz="1200" dirty="0" err="1"/>
              <a:t>www.theguardian.com</a:t>
            </a:r>
            <a:r>
              <a:rPr lang="en-US" sz="1200" dirty="0"/>
              <a:t>/technology/2017/may/11/tech-innovation-silicon-valley-</a:t>
            </a:r>
            <a:r>
              <a:rPr lang="en-US" sz="1200" dirty="0" err="1"/>
              <a:t>juicero</a:t>
            </a:r>
            <a:endParaRPr lang="en-US" sz="1200" dirty="0"/>
          </a:p>
        </p:txBody>
      </p:sp>
      <p:pic>
        <p:nvPicPr>
          <p:cNvPr id="5" name="Picture Placeholder 4" descr="Screenshot 2018-06-08 01.36.36.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048" r="20048"/>
          <a:stretch>
            <a:fillRect/>
          </a:stretch>
        </p:blipFill>
        <p:spPr/>
      </p:pic>
      <p:sp>
        <p:nvSpPr>
          <p:cNvPr id="6" name="Rectangle 5"/>
          <p:cNvSpPr/>
          <p:nvPr/>
        </p:nvSpPr>
        <p:spPr>
          <a:xfrm>
            <a:off x="739775" y="6068497"/>
            <a:ext cx="1521420" cy="369332"/>
          </a:xfrm>
          <a:prstGeom prst="rect">
            <a:avLst/>
          </a:prstGeom>
        </p:spPr>
        <p:txBody>
          <a:bodyPr wrap="none">
            <a:spAutoFit/>
          </a:bodyPr>
          <a:lstStyle/>
          <a:p>
            <a:r>
              <a:rPr lang="en-US" dirty="0">
                <a:solidFill>
                  <a:srgbClr val="FFFFFF"/>
                </a:solidFill>
              </a:rPr>
              <a:t>#</a:t>
            </a:r>
            <a:r>
              <a:rPr lang="en-US" dirty="0" err="1">
                <a:solidFill>
                  <a:srgbClr val="FFFFFF"/>
                </a:solidFill>
              </a:rPr>
              <a:t>causeascene</a:t>
            </a:r>
            <a:endParaRPr lang="en-US" dirty="0">
              <a:solidFill>
                <a:srgbClr val="FFFFFF"/>
              </a:solidFill>
            </a:endParaRPr>
          </a:p>
        </p:txBody>
      </p:sp>
      <p:sp>
        <p:nvSpPr>
          <p:cNvPr id="7" name="Rectangle 6"/>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23152042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When we talk about inclusion and diversity, we will never change how tech does business until we change how we define technical</a:t>
            </a:r>
            <a:endParaRPr lang="en-US" sz="2400" dirty="0"/>
          </a:p>
        </p:txBody>
      </p:sp>
      <p:sp>
        <p:nvSpPr>
          <p:cNvPr id="3" name="Content Placeholder 2"/>
          <p:cNvSpPr>
            <a:spLocks noGrp="1"/>
          </p:cNvSpPr>
          <p:nvPr>
            <p:ph sz="half" idx="1"/>
          </p:nvPr>
        </p:nvSpPr>
        <p:spPr/>
        <p:txBody>
          <a:bodyPr>
            <a:normAutofit fontScale="92500" lnSpcReduction="20000"/>
          </a:bodyPr>
          <a:lstStyle/>
          <a:p>
            <a:r>
              <a:rPr lang="en-US" sz="2200" dirty="0" smtClean="0">
                <a:solidFill>
                  <a:srgbClr val="000000"/>
                </a:solidFill>
              </a:rPr>
              <a:t>Technology</a:t>
            </a:r>
          </a:p>
          <a:p>
            <a:pPr lvl="1"/>
            <a:r>
              <a:rPr lang="en-US" sz="2200" dirty="0">
                <a:solidFill>
                  <a:srgbClr val="000000"/>
                </a:solidFill>
              </a:rPr>
              <a:t>The application of scientific knowledge for practical purposes, especially in industry</a:t>
            </a:r>
            <a:r>
              <a:rPr lang="en-US" sz="2200" dirty="0" smtClean="0">
                <a:solidFill>
                  <a:srgbClr val="000000"/>
                </a:solidFill>
              </a:rPr>
              <a:t>.</a:t>
            </a:r>
          </a:p>
          <a:p>
            <a:pPr lvl="1"/>
            <a:r>
              <a:rPr lang="en-US" sz="2200" dirty="0">
                <a:solidFill>
                  <a:srgbClr val="000000"/>
                </a:solidFill>
              </a:rPr>
              <a:t>Machinery and equipment developed from the application of scientific knowledge</a:t>
            </a:r>
            <a:r>
              <a:rPr lang="en-US" sz="2200" dirty="0" smtClean="0">
                <a:solidFill>
                  <a:srgbClr val="000000"/>
                </a:solidFill>
              </a:rPr>
              <a:t>.</a:t>
            </a:r>
          </a:p>
          <a:p>
            <a:pPr lvl="1"/>
            <a:r>
              <a:rPr lang="en-US" sz="2200" dirty="0">
                <a:solidFill>
                  <a:srgbClr val="000000"/>
                </a:solidFill>
              </a:rPr>
              <a:t>The branch of knowledge dealing with engineering or applied sciences.</a:t>
            </a:r>
          </a:p>
          <a:p>
            <a:pPr marL="0" indent="0">
              <a:buNone/>
            </a:pPr>
            <a:endParaRPr lang="en-US" dirty="0"/>
          </a:p>
        </p:txBody>
      </p:sp>
      <p:sp>
        <p:nvSpPr>
          <p:cNvPr id="4" name="Content Placeholder 3"/>
          <p:cNvSpPr>
            <a:spLocks noGrp="1"/>
          </p:cNvSpPr>
          <p:nvPr>
            <p:ph sz="half" idx="2"/>
          </p:nvPr>
        </p:nvSpPr>
        <p:spPr/>
        <p:txBody>
          <a:bodyPr>
            <a:normAutofit fontScale="92500" lnSpcReduction="20000"/>
          </a:bodyPr>
          <a:lstStyle/>
          <a:p>
            <a:r>
              <a:rPr lang="en-US" sz="2200" dirty="0" smtClean="0">
                <a:solidFill>
                  <a:srgbClr val="000000"/>
                </a:solidFill>
              </a:rPr>
              <a:t>Technical</a:t>
            </a:r>
          </a:p>
          <a:p>
            <a:pPr lvl="1"/>
            <a:r>
              <a:rPr lang="en-US" sz="2200" dirty="0">
                <a:solidFill>
                  <a:srgbClr val="000000"/>
                </a:solidFill>
              </a:rPr>
              <a:t>Relating to a particular subject, art, or craft, or its techniques</a:t>
            </a:r>
            <a:r>
              <a:rPr lang="en-US" sz="2200" dirty="0" smtClean="0">
                <a:solidFill>
                  <a:srgbClr val="000000"/>
                </a:solidFill>
              </a:rPr>
              <a:t>.</a:t>
            </a:r>
          </a:p>
          <a:p>
            <a:pPr lvl="1"/>
            <a:r>
              <a:rPr lang="en-US" sz="2200" dirty="0">
                <a:solidFill>
                  <a:srgbClr val="000000"/>
                </a:solidFill>
              </a:rPr>
              <a:t>Of, involving, or concerned with applied and industrial sciences.</a:t>
            </a:r>
          </a:p>
          <a:p>
            <a:pPr marL="0" indent="0">
              <a:buNone/>
            </a:pPr>
            <a:endParaRPr lang="en-US" dirty="0"/>
          </a:p>
        </p:txBody>
      </p:sp>
      <p:sp>
        <p:nvSpPr>
          <p:cNvPr id="5" name="Rectangle 4"/>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6" name="Rectangle 5"/>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2530749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0258" y="1424128"/>
            <a:ext cx="6481160" cy="4832093"/>
          </a:xfrm>
          <a:prstGeom prst="rect">
            <a:avLst/>
          </a:prstGeom>
          <a:noFill/>
        </p:spPr>
        <p:txBody>
          <a:bodyPr wrap="square" rtlCol="0">
            <a:spAutoFit/>
          </a:bodyPr>
          <a:lstStyle/>
          <a:p>
            <a:r>
              <a:rPr lang="en-US" sz="2800" dirty="0" smtClean="0"/>
              <a:t>It damages the health of our communities when programming </a:t>
            </a:r>
            <a:r>
              <a:rPr lang="en-US" sz="2800" dirty="0"/>
              <a:t>is considered technical and everything else is non-</a:t>
            </a:r>
            <a:r>
              <a:rPr lang="en-US" sz="2800" dirty="0" smtClean="0"/>
              <a:t>technical i.e. “soft skills”. </a:t>
            </a:r>
            <a:r>
              <a:rPr lang="en-US" sz="2800" dirty="0"/>
              <a:t>“Non-technical” content does not hold the same value in the minds and wallets of many members in our </a:t>
            </a:r>
            <a:r>
              <a:rPr lang="en-US" sz="2800" dirty="0" smtClean="0"/>
              <a:t>communities, especially decision makers. </a:t>
            </a:r>
            <a:r>
              <a:rPr lang="en-US" sz="2800" dirty="0"/>
              <a:t>This kind of content is often seen as “filler” and unnecessary to the profession</a:t>
            </a:r>
            <a:r>
              <a:rPr lang="en-US" sz="2800" dirty="0" smtClean="0"/>
              <a:t>.</a:t>
            </a:r>
          </a:p>
        </p:txBody>
      </p:sp>
      <p:sp>
        <p:nvSpPr>
          <p:cNvPr id="4" name="Rectangle 3"/>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5" name="Rectangle 4"/>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38045948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100" y="1508293"/>
            <a:ext cx="5425146" cy="4560204"/>
          </a:xfrm>
          <a:prstGeom prst="rect">
            <a:avLst/>
          </a:prstGeom>
        </p:spPr>
      </p:pic>
      <p:sp>
        <p:nvSpPr>
          <p:cNvPr id="5" name="Rectangle 4"/>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6" name="Rectangle 5"/>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17527901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306" y="649365"/>
            <a:ext cx="7143468" cy="4524316"/>
          </a:xfrm>
          <a:prstGeom prst="rect">
            <a:avLst/>
          </a:prstGeom>
          <a:noFill/>
        </p:spPr>
        <p:txBody>
          <a:bodyPr wrap="square" rtlCol="0">
            <a:spAutoFit/>
          </a:bodyPr>
          <a:lstStyle/>
          <a:p>
            <a:r>
              <a:rPr lang="en-US" sz="3600" dirty="0"/>
              <a:t/>
            </a:r>
            <a:br>
              <a:rPr lang="en-US" sz="3600" dirty="0"/>
            </a:br>
            <a:r>
              <a:rPr lang="en-US" sz="3600" dirty="0"/>
              <a:t/>
            </a:r>
            <a:br>
              <a:rPr lang="en-US" sz="3600" dirty="0"/>
            </a:br>
            <a:r>
              <a:rPr lang="en-US" sz="3600" dirty="0"/>
              <a:t>To meet the needs of the 21</a:t>
            </a:r>
            <a:r>
              <a:rPr lang="en-US" sz="3600" baseline="30000" dirty="0"/>
              <a:t>st</a:t>
            </a:r>
            <a:r>
              <a:rPr lang="en-US" sz="3600" dirty="0"/>
              <a:t> century organization, we must radically change how we recruit, hire, train, evaluate, and promote for the knowledge and skills needed.</a:t>
            </a:r>
            <a:endParaRPr lang="en-US" sz="3600" dirty="0">
              <a:solidFill>
                <a:srgbClr val="000000"/>
              </a:solidFill>
            </a:endParaRP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24197471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Although we often use the words interchangeably, being “intentional” and being “strategic” are two different things.</a:t>
            </a:r>
          </a:p>
        </p:txBody>
      </p:sp>
      <p:sp>
        <p:nvSpPr>
          <p:cNvPr id="3" name="Content Placeholder 2"/>
          <p:cNvSpPr>
            <a:spLocks noGrp="1"/>
          </p:cNvSpPr>
          <p:nvPr>
            <p:ph sz="half" idx="1"/>
          </p:nvPr>
        </p:nvSpPr>
        <p:spPr/>
        <p:txBody>
          <a:bodyPr/>
          <a:lstStyle/>
          <a:p>
            <a:r>
              <a:rPr lang="en-US" sz="2400" dirty="0">
                <a:solidFill>
                  <a:srgbClr val="000000"/>
                </a:solidFill>
              </a:rPr>
              <a:t>Intention</a:t>
            </a:r>
          </a:p>
          <a:p>
            <a:pPr lvl="1"/>
            <a:r>
              <a:rPr lang="en-US" sz="2400" dirty="0">
                <a:solidFill>
                  <a:srgbClr val="000000"/>
                </a:solidFill>
              </a:rPr>
              <a:t>A thing intended; an aim or plan</a:t>
            </a:r>
          </a:p>
          <a:p>
            <a:pPr marL="0" indent="0">
              <a:buNone/>
            </a:pPr>
            <a:endParaRPr lang="en-US" dirty="0"/>
          </a:p>
        </p:txBody>
      </p:sp>
      <p:sp>
        <p:nvSpPr>
          <p:cNvPr id="4" name="Content Placeholder 3"/>
          <p:cNvSpPr>
            <a:spLocks noGrp="1"/>
          </p:cNvSpPr>
          <p:nvPr>
            <p:ph sz="half" idx="2"/>
          </p:nvPr>
        </p:nvSpPr>
        <p:spPr/>
        <p:txBody>
          <a:bodyPr/>
          <a:lstStyle/>
          <a:p>
            <a:r>
              <a:rPr lang="en-US" sz="2400" dirty="0">
                <a:solidFill>
                  <a:srgbClr val="000000"/>
                </a:solidFill>
              </a:rPr>
              <a:t>Strategy</a:t>
            </a:r>
          </a:p>
          <a:p>
            <a:pPr lvl="1"/>
            <a:r>
              <a:rPr lang="en-US" sz="2400" dirty="0">
                <a:solidFill>
                  <a:srgbClr val="000000"/>
                </a:solidFill>
              </a:rPr>
              <a:t>A plan of action or policy designed to achieve a major or overall aim.</a:t>
            </a:r>
          </a:p>
          <a:p>
            <a:pPr marL="0" indent="0">
              <a:buNone/>
            </a:pPr>
            <a:endParaRPr lang="en-US" dirty="0"/>
          </a:p>
        </p:txBody>
      </p:sp>
      <p:sp>
        <p:nvSpPr>
          <p:cNvPr id="5" name="Rectangle 4"/>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6" name="Rectangle 5"/>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39154150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0" y="1854200"/>
            <a:ext cx="6362700" cy="3170099"/>
          </a:xfrm>
          <a:prstGeom prst="rect">
            <a:avLst/>
          </a:prstGeom>
          <a:noFill/>
        </p:spPr>
        <p:txBody>
          <a:bodyPr wrap="square" rtlCol="0">
            <a:spAutoFit/>
          </a:bodyPr>
          <a:lstStyle/>
          <a:p>
            <a:r>
              <a:rPr lang="en-US" sz="4000" dirty="0"/>
              <a:t>Although intention, by its very definition, is deliberate, there is no assurance of direction; forward movement. </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21548793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3200" y="2959100"/>
            <a:ext cx="6121400" cy="923330"/>
          </a:xfrm>
          <a:prstGeom prst="rect">
            <a:avLst/>
          </a:prstGeom>
          <a:noFill/>
        </p:spPr>
        <p:txBody>
          <a:bodyPr wrap="square" rtlCol="0">
            <a:spAutoFit/>
          </a:bodyPr>
          <a:lstStyle/>
          <a:p>
            <a:pPr algn="ctr"/>
            <a:r>
              <a:rPr lang="en-US" sz="5400" b="1" dirty="0" smtClean="0"/>
              <a:t>Let’s Define Terms</a:t>
            </a:r>
            <a:endParaRPr lang="en-US" sz="5400" b="1" dirty="0"/>
          </a:p>
        </p:txBody>
      </p:sp>
    </p:spTree>
    <p:extLst>
      <p:ext uri="{BB962C8B-B14F-4D97-AF65-F5344CB8AC3E}">
        <p14:creationId xmlns:p14="http://schemas.microsoft.com/office/powerpoint/2010/main" val="9953387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9700" y="2171700"/>
            <a:ext cx="6362700" cy="2554545"/>
          </a:xfrm>
          <a:prstGeom prst="rect">
            <a:avLst/>
          </a:prstGeom>
          <a:noFill/>
        </p:spPr>
        <p:txBody>
          <a:bodyPr wrap="square" rtlCol="0">
            <a:spAutoFit/>
          </a:bodyPr>
          <a:lstStyle/>
          <a:p>
            <a:r>
              <a:rPr lang="en-US" sz="4000" dirty="0"/>
              <a:t>Intention </a:t>
            </a:r>
            <a:r>
              <a:rPr lang="en-US" sz="4000" dirty="0" smtClean="0"/>
              <a:t>is aiming </a:t>
            </a:r>
            <a:r>
              <a:rPr lang="en-US" sz="4000" dirty="0"/>
              <a:t>at a target but </a:t>
            </a:r>
            <a:r>
              <a:rPr lang="en-US" sz="4000" dirty="0" smtClean="0"/>
              <a:t>strategy outlines your approach to ensuring that the </a:t>
            </a:r>
            <a:r>
              <a:rPr lang="en-US" sz="4000" dirty="0"/>
              <a:t>target is hit. </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5322088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0" y="1651000"/>
            <a:ext cx="6362700" cy="4401205"/>
          </a:xfrm>
          <a:prstGeom prst="rect">
            <a:avLst/>
          </a:prstGeom>
          <a:noFill/>
        </p:spPr>
        <p:txBody>
          <a:bodyPr wrap="square" rtlCol="0">
            <a:spAutoFit/>
          </a:bodyPr>
          <a:lstStyle/>
          <a:p>
            <a:r>
              <a:rPr lang="en-US" sz="4000" dirty="0"/>
              <a:t>This is the difference between wanting a particular outcome and mapping out a route to ensure that you reach or get as close as possible to that outcome. </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29102732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0" y="1587500"/>
            <a:ext cx="6362700" cy="3785652"/>
          </a:xfrm>
          <a:prstGeom prst="rect">
            <a:avLst/>
          </a:prstGeom>
          <a:noFill/>
        </p:spPr>
        <p:txBody>
          <a:bodyPr wrap="square" rtlCol="0">
            <a:spAutoFit/>
          </a:bodyPr>
          <a:lstStyle/>
          <a:p>
            <a:r>
              <a:rPr lang="en-US" sz="4000" dirty="0"/>
              <a:t>Today’s business success is built on leaderships ability to consider a complex set of variables that at times can seem to be at odds with each other. </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21548793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0" y="1447800"/>
            <a:ext cx="6362700" cy="4401205"/>
          </a:xfrm>
          <a:prstGeom prst="rect">
            <a:avLst/>
          </a:prstGeom>
          <a:noFill/>
        </p:spPr>
        <p:txBody>
          <a:bodyPr wrap="square" rtlCol="0">
            <a:spAutoFit/>
          </a:bodyPr>
          <a:lstStyle/>
          <a:p>
            <a:r>
              <a:rPr lang="en-US" sz="3500" dirty="0"/>
              <a:t>These leaders must figure out how to optimally position their products and services, while also considering their environmental impact, pay equity, their ability to develop a diverse and inclusive culture, etc., all while being innovative and disruptive.</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9555906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0" y="2271762"/>
            <a:ext cx="6362700" cy="2308324"/>
          </a:xfrm>
          <a:prstGeom prst="rect">
            <a:avLst/>
          </a:prstGeom>
          <a:noFill/>
        </p:spPr>
        <p:txBody>
          <a:bodyPr wrap="square" rtlCol="0">
            <a:spAutoFit/>
          </a:bodyPr>
          <a:lstStyle/>
          <a:p>
            <a:r>
              <a:rPr lang="en-US" sz="3600" dirty="0"/>
              <a:t>This new level of complexity requires a strategic approach that is well-defined and flexible. </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1549937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0" y="2005062"/>
            <a:ext cx="6362700" cy="3416320"/>
          </a:xfrm>
          <a:prstGeom prst="rect">
            <a:avLst/>
          </a:prstGeom>
          <a:noFill/>
        </p:spPr>
        <p:txBody>
          <a:bodyPr wrap="square" rtlCol="0">
            <a:spAutoFit/>
          </a:bodyPr>
          <a:lstStyle/>
          <a:p>
            <a:r>
              <a:rPr lang="en-US" sz="3600" dirty="0"/>
              <a:t>Effectively doing business in the Information Age requires a diversity of perspectives in order to create products and services that meet the needs of global customers and clients. </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33414710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“It's </a:t>
            </a:r>
            <a:r>
              <a:rPr lang="en-US" sz="2400" b="1" dirty="0"/>
              <a:t>Up to White Men to Improve Tech's Diversity, Says </a:t>
            </a:r>
            <a:r>
              <a:rPr lang="en-US" sz="2400" b="1" dirty="0" err="1"/>
              <a:t>Uber</a:t>
            </a:r>
            <a:r>
              <a:rPr lang="en-US" sz="2400" b="1" dirty="0"/>
              <a:t> Exec </a:t>
            </a:r>
            <a:r>
              <a:rPr lang="en-US" sz="2400" b="1" dirty="0" err="1"/>
              <a:t>Bozoma</a:t>
            </a:r>
            <a:r>
              <a:rPr lang="en-US" sz="2400" b="1" dirty="0"/>
              <a:t> Saint </a:t>
            </a:r>
            <a:r>
              <a:rPr lang="en-US" sz="2400" b="1" dirty="0" smtClean="0"/>
              <a:t>John”</a:t>
            </a:r>
            <a:endParaRPr lang="en-US" sz="2400" dirty="0"/>
          </a:p>
        </p:txBody>
      </p:sp>
      <p:sp>
        <p:nvSpPr>
          <p:cNvPr id="4" name="Text Placeholder 3"/>
          <p:cNvSpPr>
            <a:spLocks noGrp="1"/>
          </p:cNvSpPr>
          <p:nvPr>
            <p:ph type="body" sz="half" idx="2"/>
          </p:nvPr>
        </p:nvSpPr>
        <p:spPr/>
        <p:txBody>
          <a:bodyPr>
            <a:normAutofit/>
          </a:bodyPr>
          <a:lstStyle/>
          <a:p>
            <a:r>
              <a:rPr lang="en-US" dirty="0">
                <a:solidFill>
                  <a:srgbClr val="000000"/>
                </a:solidFill>
              </a:rPr>
              <a:t>She also characterized the notion that a lack of diversity stems from a lack of suitable female and minority job candidates as “bullshit.” Instead, she said, the problem was down to people on the hiring side sticking with what was familiar to them.</a:t>
            </a:r>
          </a:p>
          <a:p>
            <a:endParaRPr lang="en-US" dirty="0"/>
          </a:p>
        </p:txBody>
      </p:sp>
      <p:pic>
        <p:nvPicPr>
          <p:cNvPr id="5" name="Picture Placeholder 4" descr="Screenshot 2018-06-08 02.18.25.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522" r="16522"/>
          <a:stretch>
            <a:fillRect/>
          </a:stretch>
        </p:blipFill>
        <p:spPr/>
      </p:pic>
      <p:sp>
        <p:nvSpPr>
          <p:cNvPr id="6" name="Rectangle 5"/>
          <p:cNvSpPr/>
          <p:nvPr/>
        </p:nvSpPr>
        <p:spPr>
          <a:xfrm>
            <a:off x="739775" y="6068497"/>
            <a:ext cx="1521420" cy="369332"/>
          </a:xfrm>
          <a:prstGeom prst="rect">
            <a:avLst/>
          </a:prstGeom>
        </p:spPr>
        <p:txBody>
          <a:bodyPr wrap="none">
            <a:spAutoFit/>
          </a:bodyPr>
          <a:lstStyle/>
          <a:p>
            <a:r>
              <a:rPr lang="en-US" dirty="0">
                <a:solidFill>
                  <a:srgbClr val="FFFFFF"/>
                </a:solidFill>
              </a:rPr>
              <a:t>#</a:t>
            </a:r>
            <a:r>
              <a:rPr lang="en-US" dirty="0" err="1">
                <a:solidFill>
                  <a:srgbClr val="FFFFFF"/>
                </a:solidFill>
              </a:rPr>
              <a:t>causeascene</a:t>
            </a:r>
            <a:endParaRPr lang="en-US" dirty="0">
              <a:solidFill>
                <a:srgbClr val="FFFFFF"/>
              </a:solidFill>
            </a:endParaRPr>
          </a:p>
        </p:txBody>
      </p:sp>
      <p:sp>
        <p:nvSpPr>
          <p:cNvPr id="7" name="Rectangle 6"/>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2781006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Stop Creating Barriers to Entry</a:t>
            </a:r>
            <a:r>
              <a:rPr lang="en-US" dirty="0" smtClean="0"/>
              <a:t> </a:t>
            </a:r>
            <a:endParaRPr lang="en-US" dirty="0"/>
          </a:p>
        </p:txBody>
      </p:sp>
      <p:sp>
        <p:nvSpPr>
          <p:cNvPr id="4" name="Content Placeholder 3"/>
          <p:cNvSpPr>
            <a:spLocks noGrp="1"/>
          </p:cNvSpPr>
          <p:nvPr>
            <p:ph idx="1"/>
          </p:nvPr>
        </p:nvSpPr>
        <p:spPr>
          <a:xfrm>
            <a:off x="739775" y="2425700"/>
            <a:ext cx="7662864" cy="3611563"/>
          </a:xfrm>
        </p:spPr>
        <p:txBody>
          <a:bodyPr>
            <a:normAutofit fontScale="77500" lnSpcReduction="20000"/>
          </a:bodyPr>
          <a:lstStyle/>
          <a:p>
            <a:r>
              <a:rPr lang="en-US" sz="2400" dirty="0">
                <a:solidFill>
                  <a:srgbClr val="000000"/>
                </a:solidFill>
              </a:rPr>
              <a:t>Treating all applicants the same is lazy</a:t>
            </a:r>
          </a:p>
          <a:p>
            <a:r>
              <a:rPr lang="en-US" sz="2400" dirty="0" smtClean="0">
                <a:solidFill>
                  <a:srgbClr val="000000"/>
                </a:solidFill>
              </a:rPr>
              <a:t>Stack Overflow and </a:t>
            </a:r>
            <a:r>
              <a:rPr lang="en-US" sz="2400" dirty="0" err="1" smtClean="0">
                <a:solidFill>
                  <a:srgbClr val="000000"/>
                </a:solidFill>
              </a:rPr>
              <a:t>GitHub</a:t>
            </a:r>
            <a:r>
              <a:rPr lang="en-US" sz="2400" dirty="0" smtClean="0">
                <a:solidFill>
                  <a:srgbClr val="000000"/>
                </a:solidFill>
              </a:rPr>
              <a:t> aren’t effective measures for identifying the needed knowledge and skills for success and it is lazy.</a:t>
            </a:r>
          </a:p>
          <a:p>
            <a:r>
              <a:rPr lang="en-US" sz="2400" dirty="0" err="1" smtClean="0">
                <a:solidFill>
                  <a:srgbClr val="000000"/>
                </a:solidFill>
              </a:rPr>
              <a:t>Whiteboarding</a:t>
            </a:r>
            <a:r>
              <a:rPr lang="en-US" sz="2400" dirty="0" smtClean="0">
                <a:solidFill>
                  <a:srgbClr val="000000"/>
                </a:solidFill>
              </a:rPr>
              <a:t> doesn’t assess applicants ability to produce under “real-world” conditions and it is lazy</a:t>
            </a:r>
          </a:p>
          <a:p>
            <a:r>
              <a:rPr lang="en-US" sz="2400" dirty="0" smtClean="0">
                <a:solidFill>
                  <a:srgbClr val="000000"/>
                </a:solidFill>
              </a:rPr>
              <a:t>Expecting applicants to solve real organizational problems without pay is unethical and lazy </a:t>
            </a:r>
          </a:p>
          <a:p>
            <a:r>
              <a:rPr lang="en-US" sz="2400" dirty="0" smtClean="0">
                <a:solidFill>
                  <a:srgbClr val="000000"/>
                </a:solidFill>
              </a:rPr>
              <a:t>BOTTOM LINE: STOP TREATING APPLICANTS AS IF THEY ALL HAVE THE TIME, ENERGY, AND INTERESTS OF WHITE MEN AGE 18-34! IT IS LAZY!</a:t>
            </a:r>
          </a:p>
          <a:p>
            <a:endParaRPr lang="en-US" dirty="0" smtClean="0"/>
          </a:p>
          <a:p>
            <a:endParaRPr lang="en-US" dirty="0" smtClean="0"/>
          </a:p>
          <a:p>
            <a:endParaRPr lang="en-US" dirty="0"/>
          </a:p>
        </p:txBody>
      </p:sp>
      <p:sp>
        <p:nvSpPr>
          <p:cNvPr id="5" name="Rectangle 4"/>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6" name="Rectangle 5"/>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351589570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0" y="2030462"/>
            <a:ext cx="6362700" cy="2862322"/>
          </a:xfrm>
          <a:prstGeom prst="rect">
            <a:avLst/>
          </a:prstGeom>
          <a:noFill/>
        </p:spPr>
        <p:txBody>
          <a:bodyPr wrap="square" rtlCol="0">
            <a:spAutoFit/>
          </a:bodyPr>
          <a:lstStyle/>
          <a:p>
            <a:r>
              <a:rPr lang="en-US" sz="3600" dirty="0"/>
              <a:t>It’s about making changes to culture that reflect absorption (organizational) rather than an expectation of assimilation (individual)</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35956847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0" y="1903462"/>
            <a:ext cx="6362700" cy="3416320"/>
          </a:xfrm>
          <a:prstGeom prst="rect">
            <a:avLst/>
          </a:prstGeom>
          <a:noFill/>
        </p:spPr>
        <p:txBody>
          <a:bodyPr wrap="square" rtlCol="0">
            <a:spAutoFit/>
          </a:bodyPr>
          <a:lstStyle/>
          <a:p>
            <a:r>
              <a:rPr lang="en-US" sz="3600" dirty="0"/>
              <a:t>Many support the “idea” of diversity of thought but very few are capable of reaching any meaningful outcomes because most efforts are guided by intention alone.</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5794518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FFFF"/>
                </a:solidFill>
              </a:rPr>
              <a:t/>
            </a:r>
            <a:br>
              <a:rPr lang="en-US" sz="3600" b="1" dirty="0">
                <a:solidFill>
                  <a:srgbClr val="FFFFFF"/>
                </a:solidFill>
              </a:rPr>
            </a:br>
            <a:r>
              <a:rPr lang="en-US" sz="3600" b="1" dirty="0">
                <a:solidFill>
                  <a:srgbClr val="FFFFFF"/>
                </a:solidFill>
              </a:rPr>
              <a:t>Privilege Is About Access</a:t>
            </a:r>
            <a:br>
              <a:rPr lang="en-US" sz="3600" b="1" dirty="0">
                <a:solidFill>
                  <a:srgbClr val="FFFFFF"/>
                </a:solidFill>
              </a:rPr>
            </a:br>
            <a:endParaRPr lang="en-US" sz="3600" dirty="0">
              <a:solidFill>
                <a:srgbClr val="FFFFFF"/>
              </a:solidFill>
            </a:endParaRPr>
          </a:p>
        </p:txBody>
      </p:sp>
      <p:sp>
        <p:nvSpPr>
          <p:cNvPr id="3" name="Content Placeholder 2"/>
          <p:cNvSpPr>
            <a:spLocks noGrp="1"/>
          </p:cNvSpPr>
          <p:nvPr>
            <p:ph idx="1"/>
          </p:nvPr>
        </p:nvSpPr>
        <p:spPr/>
        <p:txBody>
          <a:bodyPr/>
          <a:lstStyle/>
          <a:p>
            <a:endParaRPr lang="en-US" dirty="0"/>
          </a:p>
        </p:txBody>
      </p:sp>
      <p:pic>
        <p:nvPicPr>
          <p:cNvPr id="4" name="Content Placeholder 3" descr="Monkeys in Hot Spring.jpeg"/>
          <p:cNvPicPr>
            <a:picLocks noGrp="1" noChangeAspect="1"/>
          </p:cNvPicPr>
          <p:nvPr/>
        </p:nvPicPr>
        <p:blipFill>
          <a:blip r:embed="rId2">
            <a:extLst>
              <a:ext uri="{28A0092B-C50C-407E-A947-70E740481C1C}">
                <a14:useLocalDpi xmlns:a14="http://schemas.microsoft.com/office/drawing/2010/main" val="0"/>
              </a:ext>
            </a:extLst>
          </a:blip>
          <a:srcRect t="8622" b="8622"/>
          <a:stretch>
            <a:fillRect/>
          </a:stretch>
        </p:blipFill>
        <p:spPr>
          <a:xfrm>
            <a:off x="882114" y="2489647"/>
            <a:ext cx="7408333" cy="3450696"/>
          </a:xfrm>
          <a:prstGeom prst="rect">
            <a:avLst/>
          </a:prstGeom>
        </p:spPr>
      </p:pic>
      <p:sp>
        <p:nvSpPr>
          <p:cNvPr id="5" name="Rectangle 4"/>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6" name="Rectangle 5"/>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38875619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8900" y="1700262"/>
            <a:ext cx="6362700" cy="4031873"/>
          </a:xfrm>
          <a:prstGeom prst="rect">
            <a:avLst/>
          </a:prstGeom>
          <a:noFill/>
        </p:spPr>
        <p:txBody>
          <a:bodyPr wrap="square" rtlCol="0">
            <a:spAutoFit/>
          </a:bodyPr>
          <a:lstStyle/>
          <a:p>
            <a:r>
              <a:rPr lang="en-US" sz="3200" dirty="0"/>
              <a:t>Without a </a:t>
            </a:r>
            <a:r>
              <a:rPr lang="en-US" sz="3200" dirty="0" smtClean="0"/>
              <a:t>thought </a:t>
            </a:r>
            <a:r>
              <a:rPr lang="en-US" sz="3200" dirty="0"/>
              <a:t>out and tested strategy, well meaning individuals often find themselves having to face the consequences of an initiative that at best is unwelcoming and at worst, harms the very groups of underrepresented and marginalized individuals they seek to include. </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38216342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8600" y="1662162"/>
            <a:ext cx="6362700" cy="4524315"/>
          </a:xfrm>
          <a:prstGeom prst="rect">
            <a:avLst/>
          </a:prstGeom>
          <a:noFill/>
        </p:spPr>
        <p:txBody>
          <a:bodyPr wrap="square" rtlCol="0">
            <a:spAutoFit/>
          </a:bodyPr>
          <a:lstStyle/>
          <a:p>
            <a:r>
              <a:rPr lang="en-US" sz="3200" dirty="0"/>
              <a:t>Efforts designed to improve the experiences of traditionally excluded populations is a process that requires patience, forethought, and a developed strategy that has considered how to counter for a system of privilege, bias, assumptions, </a:t>
            </a:r>
            <a:r>
              <a:rPr lang="en-US" sz="3200" dirty="0" smtClean="0"/>
              <a:t>racism, and </a:t>
            </a:r>
            <a:r>
              <a:rPr lang="en-US" sz="3200" dirty="0"/>
              <a:t>outright discrimination. </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369628809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8600" y="1712962"/>
            <a:ext cx="6362700" cy="3970318"/>
          </a:xfrm>
          <a:prstGeom prst="rect">
            <a:avLst/>
          </a:prstGeom>
          <a:noFill/>
        </p:spPr>
        <p:txBody>
          <a:bodyPr wrap="square" rtlCol="0">
            <a:spAutoFit/>
          </a:bodyPr>
          <a:lstStyle/>
          <a:p>
            <a:r>
              <a:rPr lang="en-US" sz="3600" dirty="0"/>
              <a:t>Success in these areas requires leaders to go beyond intention and opt for strategy or risk being the next organization, community or event to find itself dealing with the fallout when intention is not enough.</a:t>
            </a:r>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1069176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a:t>
            </a:r>
            <a:r>
              <a:rPr lang="en-US" dirty="0" err="1" smtClean="0"/>
              <a:t>causeascene</a:t>
            </a:r>
            <a:endParaRPr lang="en-US" dirty="0" smtClean="0"/>
          </a:p>
          <a:p>
            <a:endParaRPr lang="en-US" dirty="0"/>
          </a:p>
          <a:p>
            <a:r>
              <a:rPr lang="en-US" dirty="0" smtClean="0"/>
              <a:t>@KimCrayton1</a:t>
            </a:r>
            <a:endParaRPr lang="en-US" dirty="0"/>
          </a:p>
        </p:txBody>
      </p:sp>
    </p:spTree>
    <p:extLst>
      <p:ext uri="{BB962C8B-B14F-4D97-AF65-F5344CB8AC3E}">
        <p14:creationId xmlns:p14="http://schemas.microsoft.com/office/powerpoint/2010/main" val="22115241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FFFF"/>
                </a:solidFill>
              </a:rPr>
              <a:t/>
            </a:r>
            <a:br>
              <a:rPr lang="en-US" sz="3600" b="1" dirty="0">
                <a:solidFill>
                  <a:srgbClr val="FFFFFF"/>
                </a:solidFill>
              </a:rPr>
            </a:br>
            <a:r>
              <a:rPr lang="en-US" sz="3600" b="1" dirty="0">
                <a:solidFill>
                  <a:srgbClr val="FFFFFF"/>
                </a:solidFill>
              </a:rPr>
              <a:t>Underrepresented Is About Numbers </a:t>
            </a:r>
            <a:br>
              <a:rPr lang="en-US" sz="3600" b="1" dirty="0">
                <a:solidFill>
                  <a:srgbClr val="FFFFFF"/>
                </a:solidFill>
              </a:rPr>
            </a:br>
            <a:endParaRPr lang="en-US" sz="3600" dirty="0">
              <a:solidFill>
                <a:srgbClr val="FFFFFF"/>
              </a:solidFill>
            </a:endParaRPr>
          </a:p>
        </p:txBody>
      </p:sp>
      <p:sp>
        <p:nvSpPr>
          <p:cNvPr id="3" name="Content Placeholder 2"/>
          <p:cNvSpPr>
            <a:spLocks noGrp="1"/>
          </p:cNvSpPr>
          <p:nvPr>
            <p:ph idx="1"/>
          </p:nvPr>
        </p:nvSpPr>
        <p:spPr/>
        <p:txBody>
          <a:bodyPr/>
          <a:lstStyle/>
          <a:p>
            <a:endParaRPr lang="en-US"/>
          </a:p>
        </p:txBody>
      </p:sp>
      <p:pic>
        <p:nvPicPr>
          <p:cNvPr id="4" name="Content Placeholder 3" descr="underrepresented.jpeg"/>
          <p:cNvPicPr>
            <a:picLocks noGrp="1" noChangeAspect="1"/>
          </p:cNvPicPr>
          <p:nvPr/>
        </p:nvPicPr>
        <p:blipFill>
          <a:blip r:embed="rId2">
            <a:extLst>
              <a:ext uri="{28A0092B-C50C-407E-A947-70E740481C1C}">
                <a14:useLocalDpi xmlns:a14="http://schemas.microsoft.com/office/drawing/2010/main" val="0"/>
              </a:ext>
            </a:extLst>
          </a:blip>
          <a:srcRect l="5606" r="5606"/>
          <a:stretch>
            <a:fillRect/>
          </a:stretch>
        </p:blipFill>
        <p:spPr>
          <a:xfrm>
            <a:off x="906412" y="2386996"/>
            <a:ext cx="7408333" cy="3450696"/>
          </a:xfrm>
          <a:prstGeom prst="rect">
            <a:avLst/>
          </a:prstGeom>
        </p:spPr>
      </p:pic>
      <p:sp>
        <p:nvSpPr>
          <p:cNvPr id="5" name="Rectangle 4"/>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6" name="Rectangle 5"/>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7459339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FFFF"/>
                </a:solidFill>
              </a:rPr>
              <a:t/>
            </a:r>
            <a:br>
              <a:rPr lang="en-US" sz="3600" dirty="0">
                <a:solidFill>
                  <a:srgbClr val="FFFFFF"/>
                </a:solidFill>
              </a:rPr>
            </a:br>
            <a:r>
              <a:rPr lang="en-US" sz="3600" b="1" dirty="0">
                <a:solidFill>
                  <a:srgbClr val="FFFFFF"/>
                </a:solidFill>
              </a:rPr>
              <a:t>Marginalized Is About Treatment </a:t>
            </a:r>
            <a:r>
              <a:rPr lang="en-US" sz="3600" dirty="0">
                <a:solidFill>
                  <a:srgbClr val="FFFFFF"/>
                </a:solidFill>
              </a:rPr>
              <a:t/>
            </a:r>
            <a:br>
              <a:rPr lang="en-US" sz="3600" dirty="0">
                <a:solidFill>
                  <a:srgbClr val="FFFFFF"/>
                </a:solidFill>
              </a:rPr>
            </a:br>
            <a:endParaRPr lang="en-US" sz="3600" dirty="0">
              <a:solidFill>
                <a:srgbClr val="FFFFFF"/>
              </a:solidFill>
            </a:endParaRPr>
          </a:p>
        </p:txBody>
      </p:sp>
      <p:sp>
        <p:nvSpPr>
          <p:cNvPr id="3" name="Content Placeholder 2"/>
          <p:cNvSpPr>
            <a:spLocks noGrp="1"/>
          </p:cNvSpPr>
          <p:nvPr>
            <p:ph idx="1"/>
          </p:nvPr>
        </p:nvSpPr>
        <p:spPr/>
        <p:txBody>
          <a:bodyPr/>
          <a:lstStyle/>
          <a:p>
            <a:endParaRPr lang="en-US"/>
          </a:p>
        </p:txBody>
      </p:sp>
      <p:pic>
        <p:nvPicPr>
          <p:cNvPr id="4" name="Content Placeholder 3" descr="Marginalized.jpg"/>
          <p:cNvPicPr>
            <a:picLocks noGrp="1" noChangeAspect="1"/>
          </p:cNvPicPr>
          <p:nvPr/>
        </p:nvPicPr>
        <p:blipFill>
          <a:blip r:embed="rId2">
            <a:extLst>
              <a:ext uri="{28A0092B-C50C-407E-A947-70E740481C1C}">
                <a14:useLocalDpi xmlns:a14="http://schemas.microsoft.com/office/drawing/2010/main" val="0"/>
              </a:ext>
            </a:extLst>
          </a:blip>
          <a:srcRect l="3442" r="3442"/>
          <a:stretch>
            <a:fillRect/>
          </a:stretch>
        </p:blipFill>
        <p:spPr>
          <a:xfrm>
            <a:off x="840856" y="2394734"/>
            <a:ext cx="7408333" cy="3450696"/>
          </a:xfrm>
          <a:prstGeom prst="rect">
            <a:avLst/>
          </a:prstGeom>
        </p:spPr>
      </p:pic>
      <p:sp>
        <p:nvSpPr>
          <p:cNvPr id="5" name="Rectangle 4"/>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6" name="Rectangle 5"/>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41090223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FFFF"/>
                </a:solidFill>
              </a:rPr>
              <a:t/>
            </a:r>
            <a:br>
              <a:rPr lang="en-US" sz="3600" dirty="0">
                <a:solidFill>
                  <a:srgbClr val="FFFFFF"/>
                </a:solidFill>
              </a:rPr>
            </a:br>
            <a:r>
              <a:rPr lang="en-US" sz="3600" b="1" dirty="0">
                <a:solidFill>
                  <a:srgbClr val="FFFFFF"/>
                </a:solidFill>
              </a:rPr>
              <a:t>Diversity Is About Variety </a:t>
            </a:r>
            <a:r>
              <a:rPr lang="en-US" sz="3600" dirty="0">
                <a:solidFill>
                  <a:srgbClr val="FFFFFF"/>
                </a:solidFill>
              </a:rPr>
              <a:t/>
            </a:r>
            <a:br>
              <a:rPr lang="en-US" sz="3600" dirty="0">
                <a:solidFill>
                  <a:srgbClr val="FFFFFF"/>
                </a:solidFill>
              </a:rPr>
            </a:br>
            <a:endParaRPr lang="en-US" sz="3600" dirty="0">
              <a:solidFill>
                <a:srgbClr val="FFFFFF"/>
              </a:solidFill>
            </a:endParaRPr>
          </a:p>
        </p:txBody>
      </p:sp>
      <p:sp>
        <p:nvSpPr>
          <p:cNvPr id="3" name="Content Placeholder 2"/>
          <p:cNvSpPr>
            <a:spLocks noGrp="1"/>
          </p:cNvSpPr>
          <p:nvPr>
            <p:ph idx="1"/>
          </p:nvPr>
        </p:nvSpPr>
        <p:spPr/>
        <p:txBody>
          <a:bodyPr/>
          <a:lstStyle/>
          <a:p>
            <a:endParaRPr lang="en-US"/>
          </a:p>
        </p:txBody>
      </p:sp>
      <p:pic>
        <p:nvPicPr>
          <p:cNvPr id="4" name="Content Placeholder 3" descr="variety-paint.jpg"/>
          <p:cNvPicPr>
            <a:picLocks noGrp="1" noChangeAspect="1"/>
          </p:cNvPicPr>
          <p:nvPr/>
        </p:nvPicPr>
        <p:blipFill>
          <a:blip r:embed="rId2">
            <a:extLst>
              <a:ext uri="{28A0092B-C50C-407E-A947-70E740481C1C}">
                <a14:useLocalDpi xmlns:a14="http://schemas.microsoft.com/office/drawing/2010/main" val="0"/>
              </a:ext>
            </a:extLst>
          </a:blip>
          <a:srcRect t="14289" b="14289"/>
          <a:stretch>
            <a:fillRect/>
          </a:stretch>
        </p:blipFill>
        <p:spPr>
          <a:xfrm>
            <a:off x="864746" y="2465224"/>
            <a:ext cx="7408333" cy="3450696"/>
          </a:xfrm>
          <a:prstGeom prst="rect">
            <a:avLst/>
          </a:prstGeom>
        </p:spPr>
      </p:pic>
      <p:sp>
        <p:nvSpPr>
          <p:cNvPr id="5" name="Rectangle 4"/>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6" name="Rectangle 5"/>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1550033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FFFF"/>
                </a:solidFill>
              </a:rPr>
              <a:t/>
            </a:r>
            <a:br>
              <a:rPr lang="en-US" sz="3600" dirty="0">
                <a:solidFill>
                  <a:srgbClr val="FFFFFF"/>
                </a:solidFill>
              </a:rPr>
            </a:br>
            <a:r>
              <a:rPr lang="en-US" sz="3600" b="1" dirty="0">
                <a:solidFill>
                  <a:srgbClr val="FFFFFF"/>
                </a:solidFill>
              </a:rPr>
              <a:t>Inclusion Is About Experience </a:t>
            </a:r>
            <a:br>
              <a:rPr lang="en-US" sz="3600" b="1" dirty="0">
                <a:solidFill>
                  <a:srgbClr val="FFFFFF"/>
                </a:solidFill>
              </a:rPr>
            </a:br>
            <a:endParaRPr lang="en-US" sz="3600" dirty="0">
              <a:solidFill>
                <a:srgbClr val="FFFFFF"/>
              </a:solidFill>
            </a:endParaRPr>
          </a:p>
        </p:txBody>
      </p:sp>
      <p:sp>
        <p:nvSpPr>
          <p:cNvPr id="3" name="Content Placeholder 2"/>
          <p:cNvSpPr>
            <a:spLocks noGrp="1"/>
          </p:cNvSpPr>
          <p:nvPr>
            <p:ph idx="1"/>
          </p:nvPr>
        </p:nvSpPr>
        <p:spPr/>
        <p:txBody>
          <a:bodyPr/>
          <a:lstStyle/>
          <a:p>
            <a:endParaRPr lang="en-US"/>
          </a:p>
        </p:txBody>
      </p:sp>
      <p:pic>
        <p:nvPicPr>
          <p:cNvPr id="4" name="Content Placeholder 3" descr="experience.jpg"/>
          <p:cNvPicPr>
            <a:picLocks noGrp="1" noChangeAspect="1"/>
          </p:cNvPicPr>
          <p:nvPr/>
        </p:nvPicPr>
        <p:blipFill>
          <a:blip r:embed="rId2">
            <a:extLst>
              <a:ext uri="{28A0092B-C50C-407E-A947-70E740481C1C}">
                <a14:useLocalDpi xmlns:a14="http://schemas.microsoft.com/office/drawing/2010/main" val="0"/>
              </a:ext>
            </a:extLst>
          </a:blip>
          <a:srcRect l="10632" r="10632"/>
          <a:stretch>
            <a:fillRect/>
          </a:stretch>
        </p:blipFill>
        <p:spPr>
          <a:xfrm>
            <a:off x="851937" y="2455809"/>
            <a:ext cx="7408333" cy="3450696"/>
          </a:xfrm>
          <a:prstGeom prst="rect">
            <a:avLst/>
          </a:prstGeom>
        </p:spPr>
      </p:pic>
      <p:sp>
        <p:nvSpPr>
          <p:cNvPr id="5" name="Rectangle 4"/>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6" name="Rectangle 5"/>
          <p:cNvSpPr/>
          <p:nvPr/>
        </p:nvSpPr>
        <p:spPr>
          <a:xfrm>
            <a:off x="6656924" y="6085960"/>
            <a:ext cx="1745715" cy="369332"/>
          </a:xfrm>
          <a:prstGeom prst="rect">
            <a:avLst/>
          </a:prstGeom>
        </p:spPr>
        <p:txBody>
          <a:bodyPr wrap="none">
            <a:spAutoFit/>
          </a:bodyPr>
          <a:lstStyle/>
          <a:p>
            <a:r>
              <a:rPr lang="en-US" dirty="0"/>
              <a:t>@KimCrayton1</a:t>
            </a:r>
          </a:p>
        </p:txBody>
      </p:sp>
    </p:spTree>
    <p:extLst>
      <p:ext uri="{BB962C8B-B14F-4D97-AF65-F5344CB8AC3E}">
        <p14:creationId xmlns:p14="http://schemas.microsoft.com/office/powerpoint/2010/main" val="5042636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5756" y="2352859"/>
            <a:ext cx="7143468" cy="3754874"/>
          </a:xfrm>
          <a:prstGeom prst="rect">
            <a:avLst/>
          </a:prstGeom>
          <a:noFill/>
        </p:spPr>
        <p:txBody>
          <a:bodyPr wrap="square" rtlCol="0">
            <a:spAutoFit/>
          </a:bodyPr>
          <a:lstStyle/>
          <a:p>
            <a:pPr algn="ctr"/>
            <a:r>
              <a:rPr lang="en-US" sz="4400" b="1" dirty="0" smtClean="0">
                <a:solidFill>
                  <a:srgbClr val="000000"/>
                </a:solidFill>
                <a:latin typeface="+mj-lt"/>
              </a:rPr>
              <a:t>Inclusion != Equality </a:t>
            </a:r>
          </a:p>
          <a:p>
            <a:pPr algn="ctr"/>
            <a:endParaRPr lang="en-US" sz="4400" b="1" dirty="0" smtClean="0">
              <a:solidFill>
                <a:srgbClr val="000000"/>
              </a:solidFill>
              <a:latin typeface="+mj-lt"/>
            </a:endParaRPr>
          </a:p>
          <a:p>
            <a:pPr algn="ctr"/>
            <a:r>
              <a:rPr lang="en-US" sz="4400" b="1" dirty="0" smtClean="0">
                <a:solidFill>
                  <a:srgbClr val="000000"/>
                </a:solidFill>
                <a:latin typeface="+mj-lt"/>
              </a:rPr>
              <a:t>Inclusion != Quotas </a:t>
            </a:r>
          </a:p>
          <a:p>
            <a:pPr algn="ctr"/>
            <a:endParaRPr lang="en-US" sz="4400" b="1" dirty="0" smtClean="0">
              <a:solidFill>
                <a:srgbClr val="000000"/>
              </a:solidFill>
              <a:latin typeface="+mj-lt"/>
            </a:endParaRPr>
          </a:p>
          <a:p>
            <a:pPr algn="ctr"/>
            <a:r>
              <a:rPr lang="en-US" sz="4400" b="1" dirty="0" smtClean="0">
                <a:solidFill>
                  <a:srgbClr val="000000"/>
                </a:solidFill>
                <a:latin typeface="+mj-lt"/>
              </a:rPr>
              <a:t> Inclusion = Experience </a:t>
            </a:r>
          </a:p>
          <a:p>
            <a:endParaRPr lang="en-US" dirty="0"/>
          </a:p>
        </p:txBody>
      </p:sp>
      <p:sp>
        <p:nvSpPr>
          <p:cNvPr id="3" name="Rectangle 2"/>
          <p:cNvSpPr/>
          <p:nvPr/>
        </p:nvSpPr>
        <p:spPr>
          <a:xfrm>
            <a:off x="739775" y="6068497"/>
            <a:ext cx="1521420" cy="369332"/>
          </a:xfrm>
          <a:prstGeom prst="rect">
            <a:avLst/>
          </a:prstGeom>
        </p:spPr>
        <p:txBody>
          <a:bodyPr wrap="none">
            <a:spAutoFit/>
          </a:bodyPr>
          <a:lstStyle/>
          <a:p>
            <a:r>
              <a:rPr lang="en-US" dirty="0"/>
              <a:t>#</a:t>
            </a:r>
            <a:r>
              <a:rPr lang="en-US" dirty="0" err="1"/>
              <a:t>causeascene</a:t>
            </a:r>
            <a:endParaRPr lang="en-US" dirty="0"/>
          </a:p>
        </p:txBody>
      </p:sp>
      <p:sp>
        <p:nvSpPr>
          <p:cNvPr id="4" name="Rectangle 3"/>
          <p:cNvSpPr/>
          <p:nvPr/>
        </p:nvSpPr>
        <p:spPr>
          <a:xfrm>
            <a:off x="6656924" y="6085960"/>
            <a:ext cx="1745715" cy="369332"/>
          </a:xfrm>
          <a:prstGeom prst="rect">
            <a:avLst/>
          </a:prstGeom>
        </p:spPr>
        <p:txBody>
          <a:bodyPr wrap="none">
            <a:spAutoFit/>
          </a:bodyPr>
          <a:lstStyle/>
          <a:p>
            <a:r>
              <a:rPr lang="en-US" dirty="0"/>
              <a:t>@KimCrayton1</a:t>
            </a:r>
          </a:p>
        </p:txBody>
      </p:sp>
      <p:sp>
        <p:nvSpPr>
          <p:cNvPr id="5" name="Title 4"/>
          <p:cNvSpPr>
            <a:spLocks noGrp="1"/>
          </p:cNvSpPr>
          <p:nvPr>
            <p:ph type="title"/>
          </p:nvPr>
        </p:nvSpPr>
        <p:spPr/>
        <p:txBody>
          <a:bodyPr/>
          <a:lstStyle/>
          <a:p>
            <a:r>
              <a:rPr lang="en-US" dirty="0"/>
              <a:t>Current Business Challenge #1</a:t>
            </a:r>
          </a:p>
        </p:txBody>
      </p:sp>
    </p:spTree>
    <p:extLst>
      <p:ext uri="{BB962C8B-B14F-4D97-AF65-F5344CB8AC3E}">
        <p14:creationId xmlns:p14="http://schemas.microsoft.com/office/powerpoint/2010/main" val="9600261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2273</TotalTime>
  <Words>1424</Words>
  <Application>Microsoft Macintosh PowerPoint</Application>
  <PresentationFormat>On-screen Show (4:3)</PresentationFormat>
  <Paragraphs>180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Genesis</vt:lpstr>
      <vt:lpstr>Unintended Consequences </vt:lpstr>
      <vt:lpstr>Kim Crayton</vt:lpstr>
      <vt:lpstr>PowerPoint Presentation</vt:lpstr>
      <vt:lpstr> Privilege Is About Access </vt:lpstr>
      <vt:lpstr> Underrepresented Is About Numbers  </vt:lpstr>
      <vt:lpstr> Marginalized Is About Treatment  </vt:lpstr>
      <vt:lpstr> Diversity Is About Variety  </vt:lpstr>
      <vt:lpstr> Inclusion Is About Experience  </vt:lpstr>
      <vt:lpstr>Current Business Challenge #1</vt:lpstr>
      <vt:lpstr>Current Business Challenge #2</vt:lpstr>
      <vt:lpstr>Current Business Challenge #3</vt:lpstr>
      <vt:lpstr>PowerPoint Presentation</vt:lpstr>
      <vt:lpstr>All Stackholders</vt:lpstr>
      <vt:lpstr>PowerPoint Presentation</vt:lpstr>
      <vt:lpstr>PowerPoint Presentation</vt:lpstr>
      <vt:lpstr>PowerPoint Presentation</vt:lpstr>
      <vt:lpstr>Racism</vt:lpstr>
      <vt:lpstr>PowerPoint Presentation</vt:lpstr>
      <vt:lpstr>Assumptions</vt:lpstr>
      <vt:lpstr>In order for assessments (assumptions) to be sound, they must be free of bias and distortion.</vt:lpstr>
      <vt:lpstr>“People are having a field day with this pool float that looks like a pad.”</vt:lpstr>
      <vt:lpstr>“Fury at 'Bodega' tech startup that aims to put corner shops out of business.”</vt:lpstr>
      <vt:lpstr>“America has become so anti-innovation – it's economic suicide.”</vt:lpstr>
      <vt:lpstr>When we talk about inclusion and diversity, we will never change how tech does business until we change how we define technical</vt:lpstr>
      <vt:lpstr>PowerPoint Presentation</vt:lpstr>
      <vt:lpstr>PowerPoint Presentation</vt:lpstr>
      <vt:lpstr>PowerPoint Presentation</vt:lpstr>
      <vt:lpstr>Although we often use the words interchangeably, being “intentional” and being “strategic” are two different things.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Up to White Men to Improve Tech's Diversity, Says Uber Exec Bozoma Saint John”</vt:lpstr>
      <vt:lpstr>Stop Creating Barriers to Entry </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Unintended Consequences</dc:title>
  <dc:creator>Kim Crayton</dc:creator>
  <cp:lastModifiedBy>Kim Crayton</cp:lastModifiedBy>
  <cp:revision>65</cp:revision>
  <dcterms:created xsi:type="dcterms:W3CDTF">2018-05-31T08:12:27Z</dcterms:created>
  <dcterms:modified xsi:type="dcterms:W3CDTF">2018-06-14T15:39:08Z</dcterms:modified>
</cp:coreProperties>
</file>